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805445-90E4-4ED8-B431-E5387F4F7138}" type="datetimeFigureOut">
              <a:rPr lang="id-ID" smtClean="0"/>
              <a:t>20/06/2011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18E86-39CD-4938-8EA3-DEDEF4D19E0C}"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5E18E86-39CD-4938-8EA3-DEDEF4D19E0C}" type="slidenum">
              <a:rPr lang="id-ID" smtClean="0"/>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0E703FC-51B4-49E3-B425-99DEBD5F0E8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E703FC-51B4-49E3-B425-99DEBD5F0E8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0E703FC-51B4-49E3-B425-99DEBD5F0E8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E703FC-51B4-49E3-B425-99DEBD5F0E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380D035-E4D1-4C11-B1A0-B2FAD8BEF1C0}" type="datetimeFigureOut">
              <a:rPr lang="en-US" smtClean="0"/>
              <a:pPr/>
              <a:t>6/20/2011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E703FC-51B4-49E3-B425-99DEBD5F0E8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380D035-E4D1-4C11-B1A0-B2FAD8BEF1C0}" type="datetimeFigureOut">
              <a:rPr lang="en-US" smtClean="0"/>
              <a:pPr/>
              <a:t>6/20/2011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0E703FC-51B4-49E3-B425-99DEBD5F0E8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p:cNvSpPr txBox="1">
            <a:spLocks noChangeArrowheads="1"/>
          </p:cNvSpPr>
          <p:nvPr/>
        </p:nvSpPr>
        <p:spPr bwMode="auto">
          <a:xfrm>
            <a:off x="1752600" y="3276600"/>
            <a:ext cx="5410200" cy="1938992"/>
          </a:xfrm>
          <a:prstGeom prst="rect">
            <a:avLst/>
          </a:prstGeom>
          <a:noFill/>
          <a:ln w="12700" cap="sq">
            <a:noFill/>
            <a:miter lim="800000"/>
            <a:headEnd type="none" w="sm" len="sm"/>
            <a:tailEnd type="none" w="sm" len="sm"/>
          </a:ln>
          <a:effectLst/>
        </p:spPr>
        <p:txBody>
          <a:bodyPr>
            <a:spAutoFit/>
          </a:bodyPr>
          <a:lstStyle/>
          <a:p>
            <a:pPr marL="342900" indent="-342900" algn="just">
              <a:buFontTx/>
              <a:buAutoNum type="arabicPeriod"/>
            </a:pPr>
            <a:r>
              <a:rPr lang="id-ID" sz="2000" dirty="0"/>
              <a:t>DEFINISI PROPERTY RIGHT</a:t>
            </a:r>
          </a:p>
          <a:p>
            <a:pPr marL="342900" indent="-342900" algn="just">
              <a:buFontTx/>
              <a:buAutoNum type="arabicPeriod"/>
            </a:pPr>
            <a:r>
              <a:rPr lang="en-US" sz="2000" dirty="0" smtClean="0"/>
              <a:t>MACAM-MACAM</a:t>
            </a:r>
            <a:r>
              <a:rPr lang="id-ID" sz="2000" dirty="0" smtClean="0"/>
              <a:t> </a:t>
            </a:r>
            <a:r>
              <a:rPr lang="id-ID" sz="2000" dirty="0"/>
              <a:t>PROPERTY RIGHTS</a:t>
            </a:r>
          </a:p>
          <a:p>
            <a:pPr marL="342900" indent="-342900" algn="just">
              <a:buFontTx/>
              <a:buAutoNum type="arabicPeriod"/>
            </a:pPr>
            <a:r>
              <a:rPr lang="id-ID" sz="2000" dirty="0"/>
              <a:t>KARAKTERISTIK PROPERTY </a:t>
            </a:r>
            <a:r>
              <a:rPr lang="id-ID" sz="2000" dirty="0" smtClean="0"/>
              <a:t>RIGHTS</a:t>
            </a:r>
            <a:endParaRPr lang="en-US" sz="2000" dirty="0" smtClean="0"/>
          </a:p>
          <a:p>
            <a:pPr marL="342900" indent="-342900" algn="just">
              <a:buFontTx/>
              <a:buAutoNum type="arabicPeriod"/>
            </a:pPr>
            <a:r>
              <a:rPr lang="en-US" sz="2000" dirty="0" smtClean="0"/>
              <a:t>URGENSI PROPERTY RIGHT DALAM EFISIENSI SUMBERDAYA EKONONOMI (ECONOMY RESOURCES)</a:t>
            </a:r>
            <a:endParaRPr lang="id-ID" sz="2000" dirty="0"/>
          </a:p>
        </p:txBody>
      </p:sp>
      <p:sp>
        <p:nvSpPr>
          <p:cNvPr id="133126" name="Text Box 6"/>
          <p:cNvSpPr txBox="1">
            <a:spLocks noChangeArrowheads="1"/>
          </p:cNvSpPr>
          <p:nvPr/>
        </p:nvSpPr>
        <p:spPr bwMode="auto">
          <a:xfrm>
            <a:off x="1066800" y="2590800"/>
            <a:ext cx="3048000" cy="493713"/>
          </a:xfrm>
          <a:prstGeom prst="rect">
            <a:avLst/>
          </a:prstGeom>
          <a:noFill/>
          <a:ln w="9525">
            <a:noFill/>
            <a:miter lim="800000"/>
            <a:headEnd/>
            <a:tailEnd/>
          </a:ln>
          <a:effectLst/>
        </p:spPr>
        <p:txBody>
          <a:bodyPr>
            <a:spAutoFit/>
          </a:bodyPr>
          <a:lstStyle/>
          <a:p>
            <a:pPr algn="r">
              <a:lnSpc>
                <a:spcPct val="110000"/>
              </a:lnSpc>
            </a:pPr>
            <a:r>
              <a:rPr lang="id-ID" sz="2400" b="1"/>
              <a:t>POKOK BAHASAN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6" name="Text Box 6"/>
          <p:cNvSpPr txBox="1">
            <a:spLocks noChangeArrowheads="1"/>
          </p:cNvSpPr>
          <p:nvPr/>
        </p:nvSpPr>
        <p:spPr bwMode="auto">
          <a:xfrm>
            <a:off x="914400" y="304800"/>
            <a:ext cx="55626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REZIM KEPEMILIKAN</a:t>
            </a:r>
          </a:p>
        </p:txBody>
      </p:sp>
      <p:sp>
        <p:nvSpPr>
          <p:cNvPr id="158727" name="Text Box 7"/>
          <p:cNvSpPr txBox="1">
            <a:spLocks noChangeArrowheads="1"/>
          </p:cNvSpPr>
          <p:nvPr/>
        </p:nvSpPr>
        <p:spPr bwMode="auto">
          <a:xfrm>
            <a:off x="990600" y="990600"/>
            <a:ext cx="7620000" cy="4401205"/>
          </a:xfrm>
          <a:prstGeom prst="rect">
            <a:avLst/>
          </a:prstGeom>
          <a:noFill/>
          <a:ln w="12700" cap="sq">
            <a:noFill/>
            <a:miter lim="800000"/>
            <a:headEnd type="none" w="sm" len="sm"/>
            <a:tailEnd type="none" w="sm" len="sm"/>
          </a:ln>
          <a:effectLst/>
        </p:spPr>
        <p:txBody>
          <a:bodyPr wrap="square">
            <a:spAutoFit/>
          </a:bodyPr>
          <a:lstStyle/>
          <a:p>
            <a:pPr marL="342900" indent="-342900" algn="just">
              <a:spcBef>
                <a:spcPct val="50000"/>
              </a:spcBef>
            </a:pPr>
            <a:r>
              <a:rPr lang="id-ID" sz="2000"/>
              <a:t>Bromley (1991) membagi rezime kepemilikan menjadi empat:</a:t>
            </a:r>
          </a:p>
          <a:p>
            <a:pPr marL="342900" indent="-342900" algn="just">
              <a:spcBef>
                <a:spcPct val="50000"/>
              </a:spcBef>
              <a:buFontTx/>
              <a:buAutoNum type="arabicPeriod"/>
            </a:pPr>
            <a:r>
              <a:rPr lang="id-ID" sz="2000">
                <a:solidFill>
                  <a:srgbClr val="FF0066"/>
                </a:solidFill>
              </a:rPr>
              <a:t>Rezime kepemilikan individu/pribadi</a:t>
            </a:r>
            <a:r>
              <a:rPr lang="id-ID" sz="2000"/>
              <a:t> (private property regime), yakni kepemilikan pribadi atas sesuatu dimana hak atas sesuatu tersebut melekat pada pemiliknya, sehingga aturan berkenaan dengan sesuatu tersebut ditetapkan sendiri dan hanya berlaku untuk pemiliknya.</a:t>
            </a:r>
          </a:p>
          <a:p>
            <a:pPr marL="342900" indent="-342900" algn="just">
              <a:spcBef>
                <a:spcPct val="50000"/>
              </a:spcBef>
              <a:buFontTx/>
              <a:buAutoNum type="arabicPeriod"/>
            </a:pPr>
            <a:r>
              <a:rPr lang="id-ID" sz="2000">
                <a:solidFill>
                  <a:srgbClr val="FF0066"/>
                </a:solidFill>
              </a:rPr>
              <a:t>Rezim kepemilikan bersama</a:t>
            </a:r>
            <a:r>
              <a:rPr lang="id-ID" sz="2000"/>
              <a:t> (common property regime), yakni kepemilikan oleh sekelompok orang tertentu dimana hak, kewajiban dan aturan ditetapkan dan berlaku untuk anggota kelompok tersebut</a:t>
            </a:r>
          </a:p>
          <a:p>
            <a:pPr marL="342900" indent="-342900" algn="just">
              <a:spcBef>
                <a:spcPct val="50000"/>
              </a:spcBef>
              <a:buFontTx/>
              <a:buAutoNum type="arabicPeriod"/>
            </a:pPr>
            <a:r>
              <a:rPr lang="id-ID" sz="2000">
                <a:solidFill>
                  <a:srgbClr val="FF0066"/>
                </a:solidFill>
              </a:rPr>
              <a:t>Rezim kepemilkan oleh negara</a:t>
            </a:r>
            <a:r>
              <a:rPr lang="id-ID" sz="2000"/>
              <a:t>, hak kepemilikan dan aturan-aturannya ditetapkan oleh negara, individu tidak boleh memilikinya</a:t>
            </a:r>
          </a:p>
          <a:p>
            <a:pPr marL="342900" indent="-342900" algn="just">
              <a:spcBef>
                <a:spcPct val="50000"/>
              </a:spcBef>
              <a:buFontTx/>
              <a:buAutoNum type="arabicPeriod"/>
            </a:pPr>
            <a:r>
              <a:rPr lang="id-ID" sz="2000">
                <a:solidFill>
                  <a:srgbClr val="FF0066"/>
                </a:solidFill>
              </a:rPr>
              <a:t>Rezim akses terbuka</a:t>
            </a:r>
            <a:r>
              <a:rPr lang="id-ID" sz="2000"/>
              <a:t>, tidak ada aturan yang mengatur mengenai hak dan kewajiban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50" name="Text Box 6"/>
          <p:cNvSpPr txBox="1">
            <a:spLocks noChangeArrowheads="1"/>
          </p:cNvSpPr>
          <p:nvPr/>
        </p:nvSpPr>
        <p:spPr bwMode="auto">
          <a:xfrm>
            <a:off x="914400" y="218182"/>
            <a:ext cx="7620000" cy="1077218"/>
          </a:xfrm>
          <a:prstGeom prst="rect">
            <a:avLst/>
          </a:prstGeom>
          <a:noFill/>
          <a:ln w="12700" cap="sq">
            <a:noFill/>
            <a:miter lim="800000"/>
            <a:headEnd type="none" w="sm" len="sm"/>
            <a:tailEnd type="none" w="sm" len="sm"/>
          </a:ln>
          <a:effectLst/>
        </p:spPr>
        <p:txBody>
          <a:bodyPr wrap="square">
            <a:spAutoFit/>
          </a:bodyPr>
          <a:lstStyle/>
          <a:p>
            <a:pPr algn="just"/>
            <a:r>
              <a:rPr lang="id-ID" sz="3200" b="1"/>
              <a:t>HAK KEPEMILIKAN DAN SISTEM EKONOMI</a:t>
            </a:r>
          </a:p>
        </p:txBody>
      </p:sp>
      <p:sp>
        <p:nvSpPr>
          <p:cNvPr id="159751" name="Text Box 7"/>
          <p:cNvSpPr txBox="1">
            <a:spLocks noChangeArrowheads="1"/>
          </p:cNvSpPr>
          <p:nvPr/>
        </p:nvSpPr>
        <p:spPr bwMode="auto">
          <a:xfrm>
            <a:off x="990600" y="1447800"/>
            <a:ext cx="6781800" cy="4555093"/>
          </a:xfrm>
          <a:prstGeom prst="rect">
            <a:avLst/>
          </a:prstGeom>
          <a:noFill/>
          <a:ln w="12700" cap="sq">
            <a:noFill/>
            <a:miter lim="800000"/>
            <a:headEnd type="none" w="sm" len="sm"/>
            <a:tailEnd type="none" w="sm" len="sm"/>
          </a:ln>
          <a:effectLst/>
        </p:spPr>
        <p:txBody>
          <a:bodyPr>
            <a:spAutoFit/>
          </a:bodyPr>
          <a:lstStyle/>
          <a:p>
            <a:pPr marL="342900" indent="-342900" algn="just">
              <a:spcBef>
                <a:spcPct val="50000"/>
              </a:spcBef>
            </a:pPr>
            <a:r>
              <a:rPr lang="id-ID" sz="2000" dirty="0"/>
              <a:t>Sistem ekonomi dunia di dominasi oleh tiga:</a:t>
            </a:r>
          </a:p>
          <a:p>
            <a:pPr marL="342900" indent="-342900" algn="just">
              <a:spcBef>
                <a:spcPct val="50000"/>
              </a:spcBef>
              <a:buFontTx/>
              <a:buAutoNum type="arabicPeriod"/>
            </a:pPr>
            <a:r>
              <a:rPr lang="id-ID" sz="2000" dirty="0">
                <a:solidFill>
                  <a:srgbClr val="FF0066"/>
                </a:solidFill>
              </a:rPr>
              <a:t>Sistem ekonomi kapitalis</a:t>
            </a:r>
            <a:r>
              <a:rPr lang="id-ID" sz="2000" dirty="0"/>
              <a:t>, seluruh </a:t>
            </a:r>
            <a:r>
              <a:rPr lang="id-ID" sz="2000" dirty="0">
                <a:solidFill>
                  <a:srgbClr val="FF0066"/>
                </a:solidFill>
              </a:rPr>
              <a:t>kemepilikan diserahkan kepada swasta</a:t>
            </a:r>
            <a:r>
              <a:rPr lang="id-ID" sz="2000" dirty="0"/>
              <a:t>. Sistem ekonomi ini percaya, penyerahan </a:t>
            </a:r>
            <a:r>
              <a:rPr lang="id-ID" sz="2000" dirty="0">
                <a:solidFill>
                  <a:srgbClr val="FF0066"/>
                </a:solidFill>
              </a:rPr>
              <a:t>kepemilikan kepada swasta yang diatur oleh mekanisme pasar akan menghasilkan pencapaian ekonomi yang efisien</a:t>
            </a:r>
            <a:r>
              <a:rPr lang="id-ID" sz="2000" dirty="0"/>
              <a:t>. Hal ini karena setiap pemilik memiliki </a:t>
            </a:r>
            <a:r>
              <a:rPr lang="id-ID" sz="2000" dirty="0">
                <a:solidFill>
                  <a:srgbClr val="FF0066"/>
                </a:solidFill>
              </a:rPr>
              <a:t>kepastian atas kepemilikannya</a:t>
            </a:r>
            <a:r>
              <a:rPr lang="id-ID" sz="2000" dirty="0"/>
              <a:t> sehingga menjadi </a:t>
            </a:r>
            <a:r>
              <a:rPr lang="id-ID" sz="2000" dirty="0">
                <a:solidFill>
                  <a:srgbClr val="FF0066"/>
                </a:solidFill>
              </a:rPr>
              <a:t>insentif untuk melakukan aktivitas transaksi</a:t>
            </a:r>
            <a:r>
              <a:rPr lang="id-ID" sz="2000" dirty="0"/>
              <a:t>. Namun, pencapaian efisiensi pemerataan akan terhambat karena </a:t>
            </a:r>
            <a:r>
              <a:rPr lang="id-ID" sz="2000" dirty="0">
                <a:solidFill>
                  <a:srgbClr val="FF0066"/>
                </a:solidFill>
              </a:rPr>
              <a:t>kepemilikan atas aset tidak merata, adanya eksternalitas, informasi yang tidak merata</a:t>
            </a:r>
            <a:r>
              <a:rPr lang="id-ID" sz="2000" dirty="0"/>
              <a:t>, dll sehingga aset hanya akan menumpuk pada segelintir orang. Setiap individu memiliki </a:t>
            </a:r>
            <a:r>
              <a:rPr lang="id-ID" sz="2000" dirty="0">
                <a:solidFill>
                  <a:srgbClr val="FF0066"/>
                </a:solidFill>
              </a:rPr>
              <a:t>insentif untuk mengambil manfaat atas sumberdaya langka yang ada pada domain publik sehingga akan menyebabkan sumberdaya tersebut over used</a:t>
            </a:r>
            <a:r>
              <a:rPr lang="id-ID" sz="20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4" name="Text Box 6"/>
          <p:cNvSpPr txBox="1">
            <a:spLocks noChangeArrowheads="1"/>
          </p:cNvSpPr>
          <p:nvPr/>
        </p:nvSpPr>
        <p:spPr bwMode="auto">
          <a:xfrm>
            <a:off x="914400" y="152400"/>
            <a:ext cx="8001000" cy="1077218"/>
          </a:xfrm>
          <a:prstGeom prst="rect">
            <a:avLst/>
          </a:prstGeom>
          <a:noFill/>
          <a:ln w="12700" cap="sq">
            <a:noFill/>
            <a:miter lim="800000"/>
            <a:headEnd type="none" w="sm" len="sm"/>
            <a:tailEnd type="none" w="sm" len="sm"/>
          </a:ln>
          <a:effectLst/>
        </p:spPr>
        <p:txBody>
          <a:bodyPr wrap="square">
            <a:spAutoFit/>
          </a:bodyPr>
          <a:lstStyle/>
          <a:p>
            <a:pPr algn="just"/>
            <a:r>
              <a:rPr lang="id-ID" sz="3200" b="1" dirty="0"/>
              <a:t>HAK KEPEMILIKAN DAN SISTEM EKONOMI</a:t>
            </a:r>
          </a:p>
        </p:txBody>
      </p:sp>
      <p:sp>
        <p:nvSpPr>
          <p:cNvPr id="160775" name="Text Box 7"/>
          <p:cNvSpPr txBox="1">
            <a:spLocks noChangeArrowheads="1"/>
          </p:cNvSpPr>
          <p:nvPr/>
        </p:nvSpPr>
        <p:spPr bwMode="auto">
          <a:xfrm>
            <a:off x="990600" y="1371600"/>
            <a:ext cx="7239000" cy="4093428"/>
          </a:xfrm>
          <a:prstGeom prst="rect">
            <a:avLst/>
          </a:prstGeom>
          <a:noFill/>
          <a:ln w="12700" cap="sq">
            <a:noFill/>
            <a:miter lim="800000"/>
            <a:headEnd type="none" w="sm" len="sm"/>
            <a:tailEnd type="none" w="sm" len="sm"/>
          </a:ln>
          <a:effectLst/>
        </p:spPr>
        <p:txBody>
          <a:bodyPr>
            <a:spAutoFit/>
          </a:bodyPr>
          <a:lstStyle/>
          <a:p>
            <a:pPr marL="342900" indent="-342900" algn="just">
              <a:spcBef>
                <a:spcPct val="50000"/>
              </a:spcBef>
              <a:buFontTx/>
              <a:buAutoNum type="arabicPeriod" startAt="2"/>
            </a:pPr>
            <a:r>
              <a:rPr lang="id-ID" sz="2000" dirty="0">
                <a:solidFill>
                  <a:srgbClr val="FF0066"/>
                </a:solidFill>
              </a:rPr>
              <a:t>Sistem sosialis</a:t>
            </a:r>
            <a:r>
              <a:rPr lang="id-ID" sz="2000" dirty="0"/>
              <a:t>, hak </a:t>
            </a:r>
            <a:r>
              <a:rPr lang="id-ID" sz="2000" u="sng" dirty="0">
                <a:solidFill>
                  <a:srgbClr val="FF0066"/>
                </a:solidFill>
              </a:rPr>
              <a:t>kepemilikan diserahkan kepada negara dimana negara berhak memiliki dan mengelola seluruh sumberdaya yang ada</a:t>
            </a:r>
            <a:r>
              <a:rPr lang="id-ID" sz="2000" dirty="0"/>
              <a:t>. Penganut sistem ini yakin bahwa dengan </a:t>
            </a:r>
            <a:r>
              <a:rPr lang="id-ID" sz="2000" dirty="0">
                <a:solidFill>
                  <a:srgbClr val="FF0066"/>
                </a:solidFill>
              </a:rPr>
              <a:t>menyerahkan hak kepemilikan pada negara efisiensi distribusi akan mudah dicapai</a:t>
            </a:r>
            <a:r>
              <a:rPr lang="id-ID" sz="2000" dirty="0"/>
              <a:t>. Namun faktanya, efisiensi itu sulit dicapai karena</a:t>
            </a:r>
            <a:r>
              <a:rPr lang="id-ID" sz="2000" dirty="0">
                <a:solidFill>
                  <a:srgbClr val="FF0066"/>
                </a:solidFill>
              </a:rPr>
              <a:t> pertama</a:t>
            </a:r>
            <a:r>
              <a:rPr lang="id-ID" sz="2000" dirty="0"/>
              <a:t>: </a:t>
            </a:r>
            <a:r>
              <a:rPr lang="id-ID" sz="2000" dirty="0">
                <a:solidFill>
                  <a:srgbClr val="0000FF"/>
                </a:solidFill>
              </a:rPr>
              <a:t>ekonomi dikendalikan oleh birokrat yang umumnya tidak reponsif terhadap kebutuhan masyarakat</a:t>
            </a:r>
            <a:r>
              <a:rPr lang="id-ID" sz="2000" dirty="0"/>
              <a:t>, </a:t>
            </a:r>
            <a:r>
              <a:rPr lang="id-ID" sz="2000" dirty="0">
                <a:solidFill>
                  <a:srgbClr val="FF0066"/>
                </a:solidFill>
              </a:rPr>
              <a:t>kedua</a:t>
            </a:r>
            <a:r>
              <a:rPr lang="id-ID" sz="2000" dirty="0"/>
              <a:t>: </a:t>
            </a:r>
            <a:r>
              <a:rPr lang="id-ID" sz="2000" u="sng" dirty="0"/>
              <a:t>penempatan kaum usahawan pada perusahaan publik kurang termotivasi (kurang insentif) untuk mencari keuntungan</a:t>
            </a:r>
            <a:r>
              <a:rPr lang="id-ID" sz="2000" dirty="0"/>
              <a:t>; </a:t>
            </a:r>
            <a:r>
              <a:rPr lang="id-ID" sz="2000" dirty="0">
                <a:solidFill>
                  <a:srgbClr val="0000FF"/>
                </a:solidFill>
              </a:rPr>
              <a:t>ketiga</a:t>
            </a:r>
            <a:r>
              <a:rPr lang="id-ID" sz="2000" dirty="0"/>
              <a:t>: kontrol negara atas faktor produksi menyebabkan kekuasaan politik berada ditangan orang yang titunjuk negara; </a:t>
            </a:r>
            <a:r>
              <a:rPr lang="id-ID" sz="2000" dirty="0">
                <a:solidFill>
                  <a:srgbClr val="FF0066"/>
                </a:solidFill>
              </a:rPr>
              <a:t>keempat</a:t>
            </a:r>
            <a:r>
              <a:rPr lang="id-ID" sz="2000" dirty="0"/>
              <a:t>: ketiadaan pasar menempatkan perencanaan ekonomi secara terpusat dimana supply, demand, preferensi konsumen ditentukan oleh negara.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8" name="Text Box 6"/>
          <p:cNvSpPr txBox="1">
            <a:spLocks noChangeArrowheads="1"/>
          </p:cNvSpPr>
          <p:nvPr/>
        </p:nvSpPr>
        <p:spPr bwMode="auto">
          <a:xfrm>
            <a:off x="914400" y="76200"/>
            <a:ext cx="7315200" cy="1077218"/>
          </a:xfrm>
          <a:prstGeom prst="rect">
            <a:avLst/>
          </a:prstGeom>
          <a:noFill/>
          <a:ln w="12700" cap="sq">
            <a:noFill/>
            <a:miter lim="800000"/>
            <a:headEnd type="none" w="sm" len="sm"/>
            <a:tailEnd type="none" w="sm" len="sm"/>
          </a:ln>
          <a:effectLst/>
        </p:spPr>
        <p:txBody>
          <a:bodyPr wrap="square">
            <a:spAutoFit/>
          </a:bodyPr>
          <a:lstStyle/>
          <a:p>
            <a:pPr algn="just"/>
            <a:r>
              <a:rPr lang="id-ID" sz="3200" b="1" dirty="0"/>
              <a:t>HAK KEPEMILIKAN DAN SISTEM EKONOMI</a:t>
            </a:r>
          </a:p>
        </p:txBody>
      </p:sp>
      <p:sp>
        <p:nvSpPr>
          <p:cNvPr id="161799" name="Text Box 7"/>
          <p:cNvSpPr txBox="1">
            <a:spLocks noChangeArrowheads="1"/>
          </p:cNvSpPr>
          <p:nvPr/>
        </p:nvSpPr>
        <p:spPr bwMode="auto">
          <a:xfrm>
            <a:off x="914400" y="1066800"/>
            <a:ext cx="7467600" cy="5632311"/>
          </a:xfrm>
          <a:prstGeom prst="rect">
            <a:avLst/>
          </a:prstGeom>
          <a:noFill/>
          <a:ln w="12700" cap="sq">
            <a:noFill/>
            <a:miter lim="800000"/>
            <a:headEnd type="none" w="sm" len="sm"/>
            <a:tailEnd type="none" w="sm" len="sm"/>
          </a:ln>
          <a:effectLst/>
        </p:spPr>
        <p:txBody>
          <a:bodyPr>
            <a:spAutoFit/>
          </a:bodyPr>
          <a:lstStyle/>
          <a:p>
            <a:pPr marL="342900" indent="-342900" algn="just">
              <a:spcBef>
                <a:spcPct val="50000"/>
              </a:spcBef>
              <a:buFontTx/>
              <a:buAutoNum type="arabicPeriod" startAt="3"/>
            </a:pPr>
            <a:r>
              <a:rPr lang="id-ID" sz="2000" dirty="0">
                <a:solidFill>
                  <a:srgbClr val="FF0066"/>
                </a:solidFill>
              </a:rPr>
              <a:t>Sistem ekonomi campuran</a:t>
            </a:r>
            <a:r>
              <a:rPr lang="id-ID" sz="2000" dirty="0"/>
              <a:t>, </a:t>
            </a:r>
            <a:r>
              <a:rPr lang="id-ID" sz="2000" dirty="0">
                <a:solidFill>
                  <a:srgbClr val="FF0066"/>
                </a:solidFill>
              </a:rPr>
              <a:t>kepemilikan pribadi dijamin keberadaannya tapi negara juga berhak memiliki dan mengelola sumberdaya strategis yang menyangkut kepentingan umum, seperti sumberdya air, lahan, laut, hutan dll</a:t>
            </a:r>
            <a:r>
              <a:rPr lang="id-ID" sz="2000" dirty="0"/>
              <a:t>. Sistem ini muncul karena baik kapitalis maupun sosialis memiliki kelemahan dan kelebihan masing-masing. Sistem campuran ini dikenal dengan </a:t>
            </a:r>
            <a:r>
              <a:rPr lang="id-ID" sz="2000" dirty="0">
                <a:solidFill>
                  <a:srgbClr val="FF0066"/>
                </a:solidFill>
              </a:rPr>
              <a:t>welfare economic system/social market economy</a:t>
            </a:r>
            <a:r>
              <a:rPr lang="id-ID" sz="2000" dirty="0"/>
              <a:t> dimana peran kelembagaan sangat dominan dalam mendistribusikan kesejahteraan pada masyarakat. </a:t>
            </a:r>
            <a:r>
              <a:rPr lang="id-ID" sz="2000" dirty="0">
                <a:solidFill>
                  <a:srgbClr val="0000FF"/>
                </a:solidFill>
              </a:rPr>
              <a:t>Dalam welfare state, hak kepemilikan diserahkan kepada swasta sepanjang hal tersebut memberikan insentif ekonomi bagi pelakunya dan tidak merugikan secara sosial, namun kepemilikan dapat pula diserahkan kepada negara manakala pasar tidak responsif atau mengalami kegagalan untuk mencapai tujuan-tujuan sosial</a:t>
            </a:r>
            <a:r>
              <a:rPr lang="id-ID" sz="2000" dirty="0"/>
              <a:t>. </a:t>
            </a:r>
            <a:r>
              <a:rPr lang="id-ID" sz="2000" dirty="0">
                <a:solidFill>
                  <a:srgbClr val="FF0066"/>
                </a:solidFill>
              </a:rPr>
              <a:t>Penyerahan kepemilikan pada swasta pada saat pasar tidak reponsif atas sumberdaya tersebut hanya akan menimbulkan kesejangangan kesejahteraan. Disinilah peran negara diperlukan untuk mengintroduksi kelembagaan sebagai pengganti pasar yang mengalami kegagalan</a:t>
            </a:r>
            <a:r>
              <a:rPr lang="id-ID" sz="2000"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Text Box 4"/>
          <p:cNvSpPr txBox="1">
            <a:spLocks noChangeArrowheads="1"/>
          </p:cNvSpPr>
          <p:nvPr/>
        </p:nvSpPr>
        <p:spPr bwMode="auto">
          <a:xfrm>
            <a:off x="914400" y="228600"/>
            <a:ext cx="6781800" cy="1077218"/>
          </a:xfrm>
          <a:prstGeom prst="rect">
            <a:avLst/>
          </a:prstGeom>
          <a:noFill/>
          <a:ln w="12700" cap="sq">
            <a:noFill/>
            <a:miter lim="800000"/>
            <a:headEnd type="none" w="sm" len="sm"/>
            <a:tailEnd type="none" w="sm" len="sm"/>
          </a:ln>
          <a:effectLst/>
        </p:spPr>
        <p:txBody>
          <a:bodyPr>
            <a:spAutoFit/>
          </a:bodyPr>
          <a:lstStyle/>
          <a:p>
            <a:pPr algn="just"/>
            <a:r>
              <a:rPr lang="id-ID" sz="3200" b="1" dirty="0"/>
              <a:t>PROPERTY RIGHTS DAN EKONOMI KELEMBAGAAN</a:t>
            </a:r>
          </a:p>
        </p:txBody>
      </p:sp>
      <p:sp>
        <p:nvSpPr>
          <p:cNvPr id="162821" name="Text Box 5"/>
          <p:cNvSpPr txBox="1">
            <a:spLocks noChangeArrowheads="1"/>
          </p:cNvSpPr>
          <p:nvPr/>
        </p:nvSpPr>
        <p:spPr bwMode="auto">
          <a:xfrm>
            <a:off x="914400" y="1524000"/>
            <a:ext cx="8001000" cy="5016758"/>
          </a:xfrm>
          <a:prstGeom prst="rect">
            <a:avLst/>
          </a:prstGeom>
          <a:noFill/>
          <a:ln w="12700" cap="sq">
            <a:noFill/>
            <a:miter lim="800000"/>
            <a:headEnd type="none" w="sm" len="sm"/>
            <a:tailEnd type="none" w="sm" len="sm"/>
          </a:ln>
          <a:effectLst/>
        </p:spPr>
        <p:txBody>
          <a:bodyPr wrap="square">
            <a:spAutoFit/>
          </a:bodyPr>
          <a:lstStyle/>
          <a:p>
            <a:pPr algn="just">
              <a:spcBef>
                <a:spcPct val="50000"/>
              </a:spcBef>
            </a:pPr>
            <a:r>
              <a:rPr lang="id-ID" sz="2000" dirty="0"/>
              <a:t>Masih ingat </a:t>
            </a:r>
            <a:r>
              <a:rPr lang="id-ID" sz="2000" dirty="0" smtClean="0"/>
              <a:t>eksternalitas</a:t>
            </a:r>
            <a:r>
              <a:rPr lang="en-US" sz="2000" dirty="0" smtClean="0"/>
              <a:t>…….</a:t>
            </a:r>
            <a:r>
              <a:rPr lang="id-ID" sz="2000" dirty="0" smtClean="0"/>
              <a:t>?</a:t>
            </a:r>
            <a:endParaRPr lang="en-US" sz="2000" dirty="0" smtClean="0"/>
          </a:p>
          <a:p>
            <a:pPr algn="just">
              <a:spcBef>
                <a:spcPct val="50000"/>
              </a:spcBef>
            </a:pPr>
            <a:r>
              <a:rPr lang="id-ID" sz="2000" dirty="0" smtClean="0"/>
              <a:t>Keberadaanya diakui oleh ekonomi klasik/neoklasik, pasar tidak dapat menyelesaikannya sehingga diperlukan intervensi pemerintah. </a:t>
            </a:r>
            <a:endParaRPr lang="en-US" sz="2000" dirty="0" smtClean="0"/>
          </a:p>
          <a:p>
            <a:pPr algn="just">
              <a:spcBef>
                <a:spcPct val="50000"/>
              </a:spcBef>
            </a:pPr>
            <a:r>
              <a:rPr lang="id-ID" sz="2000" dirty="0" smtClean="0"/>
              <a:t>Ronald Coase </a:t>
            </a:r>
            <a:r>
              <a:rPr lang="id-ID" sz="2000" dirty="0" smtClean="0">
                <a:solidFill>
                  <a:srgbClr val="FF3399"/>
                </a:solidFill>
              </a:rPr>
              <a:t>menolak kehadiran intervensi pemerintah dalam menyelesaikan persoalan eksternalitas</a:t>
            </a:r>
            <a:r>
              <a:rPr lang="id-ID" sz="2000" dirty="0" smtClean="0"/>
              <a:t>. Menurutnya, </a:t>
            </a:r>
            <a:r>
              <a:rPr lang="id-ID" sz="2000" dirty="0" smtClean="0">
                <a:solidFill>
                  <a:srgbClr val="FF3399"/>
                </a:solidFill>
              </a:rPr>
              <a:t>eksternalitas dapat diselesaikan melalui mekanisme pasar asalkan hak kepemilikan telah diatur dengan baik</a:t>
            </a:r>
            <a:r>
              <a:rPr lang="id-ID" sz="2000" dirty="0" smtClean="0"/>
              <a:t>. Artinya, semua komoditas dan jasa telah memiliki status kepemilikan yang jelas. Contoh: jika industri akan membuang limbah ke sungai maka ia harus membayar/memberikan kompensasi kepada pihak yang dirugikan. Hal ini dapat dilakukan jika hak masyarakat atas jasa lingkungan sungai telah mendapatkan pengakuan. Peran pemerintah mempertegas/menjamin hak-hak masyarakat atas jasa lingkungan tersebut</a:t>
            </a:r>
          </a:p>
          <a:p>
            <a:pPr algn="just">
              <a:spcBef>
                <a:spcPct val="50000"/>
              </a:spcBef>
            </a:pPr>
            <a:endParaRPr lang="id-ID" sz="2000" dirty="0" smtClean="0"/>
          </a:p>
          <a:p>
            <a:pPr algn="just">
              <a:spcBef>
                <a:spcPct val="50000"/>
              </a:spcBef>
            </a:pPr>
            <a:endParaRPr lang="id-ID"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50" name="Group 110"/>
          <p:cNvGraphicFramePr>
            <a:graphicFrameLocks noGrp="1"/>
          </p:cNvGraphicFramePr>
          <p:nvPr/>
        </p:nvGraphicFramePr>
        <p:xfrm>
          <a:off x="1219201" y="1219200"/>
          <a:ext cx="7696199" cy="5038685"/>
        </p:xfrm>
        <a:graphic>
          <a:graphicData uri="http://schemas.openxmlformats.org/drawingml/2006/table">
            <a:tbl>
              <a:tblPr/>
              <a:tblGrid>
                <a:gridCol w="1511753"/>
                <a:gridCol w="1786618"/>
                <a:gridCol w="1580469"/>
                <a:gridCol w="2817359"/>
              </a:tblGrid>
              <a:tr h="37524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Kriteria</a:t>
                      </a:r>
                      <a:endParaRPr kumimoji="0" lang="en-GB" sz="1600" b="0" i="0" u="none" strike="noStrike" cap="none" normalizeH="0" baseline="0" dirty="0" smtClean="0">
                        <a:ln>
                          <a:noFill/>
                        </a:ln>
                        <a:solidFill>
                          <a:schemeClr val="tx1"/>
                        </a:solidFill>
                        <a:effectLst/>
                        <a:latin typeface="Arial" charset="0"/>
                        <a:cs typeface="Arial" charset="0"/>
                      </a:endParaRP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AS</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Jerman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Jepang</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1052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Institusi Politik</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Demokrasi liberal</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Demokrasi sosial</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Demokrasi pembangunan, birokrasi kuat, reciprocal consent antara negara pasar</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178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Institusi Ekonomi</a:t>
                      </a:r>
                      <a:endParaRPr kumimoji="0" lang="en-GB" sz="16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Desentralisasi, pasar terbuka, pasar modal yang tdk terkonsentrasi, tradisi antitrust, </a:t>
                      </a:r>
                      <a:r>
                        <a:rPr kumimoji="0" lang="id-ID" sz="1600" b="0" i="0" u="none" strike="noStrike" cap="none" normalizeH="0" baseline="0" smtClean="0">
                          <a:ln>
                            <a:noFill/>
                          </a:ln>
                          <a:solidFill>
                            <a:srgbClr val="FF3399"/>
                          </a:solidFill>
                          <a:effectLst/>
                          <a:latin typeface="Arial" charset="0"/>
                          <a:cs typeface="Arial" charset="0"/>
                        </a:rPr>
                        <a:t>kepemilikan swasta, tidak ada ruang bagi BUMN</a:t>
                      </a:r>
                      <a:endParaRPr kumimoji="0" lang="en-GB" sz="1600" b="0" i="0" u="none" strike="noStrike" cap="none" normalizeH="0" baseline="0" smtClean="0">
                        <a:ln>
                          <a:noFill/>
                        </a:ln>
                        <a:solidFill>
                          <a:srgbClr val="FF3399"/>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Pasar yang terorganisir, pasar modal terpusat pada bank, </a:t>
                      </a:r>
                      <a:r>
                        <a:rPr kumimoji="0" lang="id-ID" sz="1600" b="0" i="0" u="none" strike="noStrike" cap="none" normalizeH="0" baseline="0" smtClean="0">
                          <a:ln>
                            <a:noFill/>
                          </a:ln>
                          <a:solidFill>
                            <a:srgbClr val="FF3399"/>
                          </a:solidFill>
                          <a:effectLst/>
                          <a:latin typeface="Arial" charset="0"/>
                          <a:cs typeface="Arial" charset="0"/>
                        </a:rPr>
                        <a:t>ada kepemilikan negara untuk SD ekonomi strategis</a:t>
                      </a:r>
                      <a:endParaRPr kumimoji="0" lang="en-GB" sz="1600" b="0" i="0" u="none" strike="noStrike" cap="none" normalizeH="0" baseline="0" smtClean="0">
                        <a:ln>
                          <a:noFill/>
                        </a:ln>
                        <a:solidFill>
                          <a:srgbClr val="FF3399"/>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Pasar terpimpin, sulit melakukan penetrasi ke pasar, jaringan bisnis ketat (jika ada perusahaan yang kurang efisien pemerintah turun tangan). Kebijakan pemerintah mempengaruhi pasar, negara mengadakan kordinasi integratif dengan pihak swasta. </a:t>
                      </a:r>
                      <a:r>
                        <a:rPr kumimoji="0" lang="id-ID" sz="1600" b="0" i="0" u="none" strike="noStrike" cap="none" normalizeH="0" baseline="0" smtClean="0">
                          <a:ln>
                            <a:noFill/>
                          </a:ln>
                          <a:solidFill>
                            <a:srgbClr val="FF3399"/>
                          </a:solidFill>
                          <a:effectLst/>
                          <a:latin typeface="Arial" charset="0"/>
                          <a:cs typeface="Arial" charset="0"/>
                        </a:rPr>
                        <a:t>Ada kepemilikan negara</a:t>
                      </a:r>
                      <a:endParaRPr kumimoji="0" lang="en-GB" sz="1600" b="0" i="0" u="none" strike="noStrike" cap="none" normalizeH="0" baseline="0" smtClean="0">
                        <a:ln>
                          <a:noFill/>
                        </a:ln>
                        <a:solidFill>
                          <a:srgbClr val="FF3399"/>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068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Ideologi Ekonomi Dominan</a:t>
                      </a:r>
                      <a:endParaRPr kumimoji="0" lang="en-GB" sz="16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Kebebasan usaha (free enterprise liberalism)</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Kemitraan sosial (social partnership)</a:t>
                      </a: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Technonationalism (paham/keyakinan bahwa negara harus dikelola oleh para teknokrat)</a:t>
                      </a:r>
                      <a:endParaRPr kumimoji="0" lang="en-GB" sz="1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63949" name="Text Box 109"/>
          <p:cNvSpPr txBox="1">
            <a:spLocks noChangeArrowheads="1"/>
          </p:cNvSpPr>
          <p:nvPr/>
        </p:nvSpPr>
        <p:spPr bwMode="auto">
          <a:xfrm>
            <a:off x="914400" y="76200"/>
            <a:ext cx="7924800" cy="1077218"/>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r>
              <a:rPr lang="id-ID" sz="3200" dirty="0"/>
              <a:t>Perbandingan Kelembagaan Kapitalis antara AS, Jerman dan Jepang</a:t>
            </a:r>
            <a:endParaRPr lang="en-GB"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Text Box 4"/>
          <p:cNvSpPr txBox="1">
            <a:spLocks noChangeArrowheads="1"/>
          </p:cNvSpPr>
          <p:nvPr/>
        </p:nvSpPr>
        <p:spPr bwMode="auto">
          <a:xfrm>
            <a:off x="914400" y="228600"/>
            <a:ext cx="71628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DINAMIKA PROPERTY RIGHTS</a:t>
            </a:r>
          </a:p>
        </p:txBody>
      </p:sp>
      <p:sp>
        <p:nvSpPr>
          <p:cNvPr id="164869" name="Text Box 5"/>
          <p:cNvSpPr txBox="1">
            <a:spLocks noChangeArrowheads="1"/>
          </p:cNvSpPr>
          <p:nvPr/>
        </p:nvSpPr>
        <p:spPr bwMode="auto">
          <a:xfrm>
            <a:off x="990600" y="990600"/>
            <a:ext cx="7162800" cy="3170099"/>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sz="2000" dirty="0"/>
              <a:t>Dinamis: mengalami perubahan seriring dengan perubahan sistem politik, sosial, budaya dan teknologi. </a:t>
            </a:r>
          </a:p>
          <a:p>
            <a:pPr algn="just">
              <a:spcBef>
                <a:spcPct val="50000"/>
              </a:spcBef>
            </a:pPr>
            <a:r>
              <a:rPr lang="id-ID" sz="2000" dirty="0"/>
              <a:t>Ketika jumlah manusia masih sedikit sementara sumberdaya masih melimpah tidak perlu adanya kepemilikan, tidak perlu adanya aturan main yang mengatur kepemilikan</a:t>
            </a:r>
          </a:p>
          <a:p>
            <a:pPr algn="just">
              <a:spcBef>
                <a:spcPct val="50000"/>
              </a:spcBef>
            </a:pPr>
            <a:r>
              <a:rPr lang="id-ID" sz="2000" dirty="0"/>
              <a:t>Kepemilikan bersama yang secara tradisional hidup dan efektif menjaga keseimbangan pemanfaatan sumberdaya alam mengalami tekanan hebat seiring dengan meningkatkan jumlah populasi manusia sehingga kepemilikan individu menjadi alternatif yang dipilih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951" name="Text Box 63"/>
          <p:cNvSpPr txBox="1">
            <a:spLocks noChangeArrowheads="1"/>
          </p:cNvSpPr>
          <p:nvPr/>
        </p:nvSpPr>
        <p:spPr bwMode="auto">
          <a:xfrm>
            <a:off x="914400" y="381000"/>
            <a:ext cx="70866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PERUBAHAN PROPERTY RIGHTS</a:t>
            </a:r>
          </a:p>
        </p:txBody>
      </p:sp>
      <p:graphicFrame>
        <p:nvGraphicFramePr>
          <p:cNvPr id="165986" name="Group 98"/>
          <p:cNvGraphicFramePr>
            <a:graphicFrameLocks noGrp="1"/>
          </p:cNvGraphicFramePr>
          <p:nvPr/>
        </p:nvGraphicFramePr>
        <p:xfrm>
          <a:off x="990599" y="1447800"/>
          <a:ext cx="8001001" cy="3581401"/>
        </p:xfrm>
        <a:graphic>
          <a:graphicData uri="http://schemas.openxmlformats.org/drawingml/2006/table">
            <a:tbl>
              <a:tblPr/>
              <a:tblGrid>
                <a:gridCol w="1455011"/>
                <a:gridCol w="1455011"/>
                <a:gridCol w="1277418"/>
                <a:gridCol w="1719841"/>
                <a:gridCol w="2093720"/>
              </a:tblGrid>
              <a:tr h="754063">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Kepemilikan negara</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Kepemilikan privat dan kepemilikan lain</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Open access regime (no ownership claim)</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Common Property Regime</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r>
              <a:tr h="28273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Open group: voluntery membership</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Closed group: compulsary membership</a:t>
                      </a:r>
                      <a:endParaRPr kumimoji="0" lang="en-GB" sz="1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65966" name="Line 78"/>
          <p:cNvSpPr>
            <a:spLocks noChangeShapeType="1"/>
          </p:cNvSpPr>
          <p:nvPr/>
        </p:nvSpPr>
        <p:spPr bwMode="auto">
          <a:xfrm flipH="1">
            <a:off x="7174194" y="5029200"/>
            <a:ext cx="598206" cy="457200"/>
          </a:xfrm>
          <a:prstGeom prst="line">
            <a:avLst/>
          </a:prstGeom>
          <a:noFill/>
          <a:ln w="12700" cap="sq">
            <a:solidFill>
              <a:schemeClr val="tx1"/>
            </a:solidFill>
            <a:round/>
            <a:headEnd type="triangle" w="med" len="med"/>
            <a:tailEnd type="none" w="sm" len="sm"/>
          </a:ln>
          <a:effectLst/>
        </p:spPr>
        <p:txBody>
          <a:bodyPr/>
          <a:lstStyle/>
          <a:p>
            <a:endParaRPr lang="en-US"/>
          </a:p>
        </p:txBody>
      </p:sp>
      <p:sp>
        <p:nvSpPr>
          <p:cNvPr id="165967" name="Line 79"/>
          <p:cNvSpPr>
            <a:spLocks noChangeShapeType="1"/>
          </p:cNvSpPr>
          <p:nvPr/>
        </p:nvSpPr>
        <p:spPr bwMode="auto">
          <a:xfrm flipH="1">
            <a:off x="5816836" y="5486400"/>
            <a:ext cx="1345963"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68" name="Line 80"/>
          <p:cNvSpPr>
            <a:spLocks noChangeShapeType="1"/>
          </p:cNvSpPr>
          <p:nvPr/>
        </p:nvSpPr>
        <p:spPr bwMode="auto">
          <a:xfrm flipH="1" flipV="1">
            <a:off x="5192994" y="5029200"/>
            <a:ext cx="598206" cy="457200"/>
          </a:xfrm>
          <a:prstGeom prst="line">
            <a:avLst/>
          </a:prstGeom>
          <a:noFill/>
          <a:ln w="12700" cap="sq">
            <a:solidFill>
              <a:schemeClr val="tx1"/>
            </a:solidFill>
            <a:round/>
            <a:headEnd/>
            <a:tailEnd type="triangle" w="med" len="med"/>
          </a:ln>
          <a:effectLst/>
        </p:spPr>
        <p:txBody>
          <a:bodyPr/>
          <a:lstStyle/>
          <a:p>
            <a:endParaRPr lang="en-US"/>
          </a:p>
        </p:txBody>
      </p:sp>
      <p:sp>
        <p:nvSpPr>
          <p:cNvPr id="165969" name="Line 81"/>
          <p:cNvSpPr>
            <a:spLocks noChangeShapeType="1"/>
          </p:cNvSpPr>
          <p:nvPr/>
        </p:nvSpPr>
        <p:spPr bwMode="auto">
          <a:xfrm flipH="1">
            <a:off x="7086600" y="5029200"/>
            <a:ext cx="897308" cy="685800"/>
          </a:xfrm>
          <a:prstGeom prst="line">
            <a:avLst/>
          </a:prstGeom>
          <a:noFill/>
          <a:ln w="12700" cap="sq">
            <a:solidFill>
              <a:schemeClr val="tx1"/>
            </a:solidFill>
            <a:round/>
            <a:headEnd type="triangle" w="med" len="med"/>
            <a:tailEnd type="none" w="sm" len="sm"/>
          </a:ln>
          <a:effectLst/>
        </p:spPr>
        <p:txBody>
          <a:bodyPr/>
          <a:lstStyle/>
          <a:p>
            <a:endParaRPr lang="en-US"/>
          </a:p>
        </p:txBody>
      </p:sp>
      <p:sp>
        <p:nvSpPr>
          <p:cNvPr id="165970" name="Line 82"/>
          <p:cNvSpPr>
            <a:spLocks noChangeShapeType="1"/>
          </p:cNvSpPr>
          <p:nvPr/>
        </p:nvSpPr>
        <p:spPr bwMode="auto">
          <a:xfrm flipH="1">
            <a:off x="3721692" y="5715000"/>
            <a:ext cx="3364907"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71" name="Line 83"/>
          <p:cNvSpPr>
            <a:spLocks noChangeShapeType="1"/>
          </p:cNvSpPr>
          <p:nvPr/>
        </p:nvSpPr>
        <p:spPr bwMode="auto">
          <a:xfrm flipH="1" flipV="1">
            <a:off x="3135594" y="5105400"/>
            <a:ext cx="598206" cy="6096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65972" name="Line 84"/>
          <p:cNvSpPr>
            <a:spLocks noChangeShapeType="1"/>
          </p:cNvSpPr>
          <p:nvPr/>
        </p:nvSpPr>
        <p:spPr bwMode="auto">
          <a:xfrm flipH="1">
            <a:off x="4505770" y="5105400"/>
            <a:ext cx="523430" cy="30480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73" name="Line 85"/>
          <p:cNvSpPr>
            <a:spLocks noChangeShapeType="1"/>
          </p:cNvSpPr>
          <p:nvPr/>
        </p:nvSpPr>
        <p:spPr bwMode="auto">
          <a:xfrm flipH="1">
            <a:off x="3822818" y="5410200"/>
            <a:ext cx="672981"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74" name="Line 86"/>
          <p:cNvSpPr>
            <a:spLocks noChangeShapeType="1"/>
          </p:cNvSpPr>
          <p:nvPr/>
        </p:nvSpPr>
        <p:spPr bwMode="auto">
          <a:xfrm flipH="1" flipV="1">
            <a:off x="3436120" y="5029200"/>
            <a:ext cx="373879" cy="3810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65975" name="Line 87"/>
          <p:cNvSpPr>
            <a:spLocks noChangeShapeType="1"/>
          </p:cNvSpPr>
          <p:nvPr/>
        </p:nvSpPr>
        <p:spPr bwMode="auto">
          <a:xfrm flipH="1">
            <a:off x="2222618" y="5181600"/>
            <a:ext cx="672981" cy="533400"/>
          </a:xfrm>
          <a:prstGeom prst="line">
            <a:avLst/>
          </a:prstGeom>
          <a:noFill/>
          <a:ln w="12700" cap="sq">
            <a:solidFill>
              <a:schemeClr val="tx1"/>
            </a:solidFill>
            <a:round/>
            <a:headEnd type="triangle" w="med" len="med"/>
            <a:tailEnd type="none" w="sm" len="sm"/>
          </a:ln>
          <a:effectLst/>
        </p:spPr>
        <p:txBody>
          <a:bodyPr/>
          <a:lstStyle/>
          <a:p>
            <a:endParaRPr lang="en-US"/>
          </a:p>
        </p:txBody>
      </p:sp>
      <p:sp>
        <p:nvSpPr>
          <p:cNvPr id="165976" name="Line 88"/>
          <p:cNvSpPr>
            <a:spLocks noChangeShapeType="1"/>
          </p:cNvSpPr>
          <p:nvPr/>
        </p:nvSpPr>
        <p:spPr bwMode="auto">
          <a:xfrm flipH="1">
            <a:off x="1761146" y="5715000"/>
            <a:ext cx="448654"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77" name="Line 89"/>
          <p:cNvSpPr>
            <a:spLocks noChangeShapeType="1"/>
          </p:cNvSpPr>
          <p:nvPr/>
        </p:nvSpPr>
        <p:spPr bwMode="auto">
          <a:xfrm flipH="1" flipV="1">
            <a:off x="1303946" y="5181600"/>
            <a:ext cx="448654" cy="5334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65978" name="Line 90"/>
          <p:cNvSpPr>
            <a:spLocks noChangeShapeType="1"/>
          </p:cNvSpPr>
          <p:nvPr/>
        </p:nvSpPr>
        <p:spPr bwMode="auto">
          <a:xfrm flipH="1">
            <a:off x="7086600" y="5029200"/>
            <a:ext cx="1271187" cy="914400"/>
          </a:xfrm>
          <a:prstGeom prst="line">
            <a:avLst/>
          </a:prstGeom>
          <a:noFill/>
          <a:ln w="12700" cap="sq">
            <a:solidFill>
              <a:schemeClr val="tx1"/>
            </a:solidFill>
            <a:round/>
            <a:headEnd type="triangle" w="med" len="med"/>
            <a:tailEnd/>
          </a:ln>
          <a:effectLst/>
        </p:spPr>
        <p:txBody>
          <a:bodyPr/>
          <a:lstStyle/>
          <a:p>
            <a:endParaRPr lang="en-US"/>
          </a:p>
        </p:txBody>
      </p:sp>
      <p:sp>
        <p:nvSpPr>
          <p:cNvPr id="165979" name="Line 91"/>
          <p:cNvSpPr>
            <a:spLocks noChangeShapeType="1"/>
          </p:cNvSpPr>
          <p:nvPr/>
        </p:nvSpPr>
        <p:spPr bwMode="auto">
          <a:xfrm flipH="1" flipV="1">
            <a:off x="2226178" y="5943600"/>
            <a:ext cx="4860421"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5980" name="Line 92"/>
          <p:cNvSpPr>
            <a:spLocks noChangeShapeType="1"/>
          </p:cNvSpPr>
          <p:nvPr/>
        </p:nvSpPr>
        <p:spPr bwMode="auto">
          <a:xfrm flipH="1" flipV="1">
            <a:off x="1536819" y="5105400"/>
            <a:ext cx="672981" cy="838200"/>
          </a:xfrm>
          <a:prstGeom prst="line">
            <a:avLst/>
          </a:prstGeom>
          <a:noFill/>
          <a:ln w="12700" cap="sq">
            <a:solidFill>
              <a:schemeClr val="tx1"/>
            </a:solidFill>
            <a:round/>
            <a:headEnd type="none" w="sm" len="sm"/>
            <a:tailEnd type="triangle" w="sm" len="sm"/>
          </a:ln>
          <a:effec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Text Box 4"/>
          <p:cNvSpPr txBox="1">
            <a:spLocks noChangeArrowheads="1"/>
          </p:cNvSpPr>
          <p:nvPr/>
        </p:nvSpPr>
        <p:spPr bwMode="auto">
          <a:xfrm>
            <a:off x="914400" y="228600"/>
            <a:ext cx="7772400" cy="1077218"/>
          </a:xfrm>
          <a:prstGeom prst="rect">
            <a:avLst/>
          </a:prstGeom>
          <a:noFill/>
          <a:ln w="12700" cap="sq">
            <a:noFill/>
            <a:miter lim="800000"/>
            <a:headEnd type="none" w="sm" len="sm"/>
            <a:tailEnd type="none" w="sm" len="sm"/>
          </a:ln>
          <a:effectLst/>
        </p:spPr>
        <p:txBody>
          <a:bodyPr wrap="square">
            <a:spAutoFit/>
          </a:bodyPr>
          <a:lstStyle/>
          <a:p>
            <a:pPr algn="just"/>
            <a:r>
              <a:rPr lang="id-ID" sz="3200" b="1" dirty="0"/>
              <a:t>PROPERTY RIGHTS DAN EFISIENSI EKONOMI</a:t>
            </a:r>
          </a:p>
        </p:txBody>
      </p:sp>
      <p:sp>
        <p:nvSpPr>
          <p:cNvPr id="167941" name="Text Box 5"/>
          <p:cNvSpPr txBox="1">
            <a:spLocks noChangeArrowheads="1"/>
          </p:cNvSpPr>
          <p:nvPr/>
        </p:nvSpPr>
        <p:spPr bwMode="auto">
          <a:xfrm>
            <a:off x="990600" y="1371600"/>
            <a:ext cx="7162800" cy="3016210"/>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sz="2000" dirty="0"/>
              <a:t>Efisiensi: upaya untuk memperoleh output yang lebih banyak dengan input yang </a:t>
            </a:r>
            <a:r>
              <a:rPr lang="id-ID" sz="2000" dirty="0" smtClean="0"/>
              <a:t>sama</a:t>
            </a:r>
            <a:endParaRPr lang="en-US" sz="2000" dirty="0"/>
          </a:p>
          <a:p>
            <a:pPr algn="just">
              <a:spcBef>
                <a:spcPct val="50000"/>
              </a:spcBef>
            </a:pPr>
            <a:r>
              <a:rPr lang="id-ID" sz="2000" dirty="0" smtClean="0"/>
              <a:t>Dapat ditempuh melalui tiga cara:</a:t>
            </a:r>
            <a:endParaRPr lang="en-US" sz="2000" dirty="0" smtClean="0"/>
          </a:p>
          <a:p>
            <a:pPr marL="342900" indent="-342900" algn="just">
              <a:spcBef>
                <a:spcPct val="50000"/>
              </a:spcBef>
              <a:buFontTx/>
              <a:buAutoNum type="arabicPeriod"/>
            </a:pPr>
            <a:r>
              <a:rPr lang="id-ID" sz="2000" dirty="0" smtClean="0"/>
              <a:t>Meningkatkan spesialisasi tenaga kerja</a:t>
            </a:r>
          </a:p>
          <a:p>
            <a:pPr marL="342900" indent="-342900" algn="just">
              <a:spcBef>
                <a:spcPct val="50000"/>
              </a:spcBef>
              <a:buFontTx/>
              <a:buAutoNum type="arabicPeriod"/>
            </a:pPr>
            <a:r>
              <a:rPr lang="id-ID" sz="2000" dirty="0" smtClean="0"/>
              <a:t>Meningkatkan kapasitas dan inovasi teknologi</a:t>
            </a:r>
          </a:p>
          <a:p>
            <a:pPr marL="342900" indent="-342900" algn="just">
              <a:spcBef>
                <a:spcPct val="50000"/>
              </a:spcBef>
              <a:buFontTx/>
              <a:buAutoNum type="arabicPeriod"/>
            </a:pPr>
            <a:r>
              <a:rPr lang="id-ID" sz="2000" dirty="0" smtClean="0"/>
              <a:t>Meningkatkan kepastian status kepemilikan</a:t>
            </a:r>
          </a:p>
          <a:p>
            <a:pPr algn="just">
              <a:spcBef>
                <a:spcPct val="50000"/>
              </a:spcBef>
            </a:pPr>
            <a:endParaRPr lang="id-ID" sz="2000" dirty="0"/>
          </a:p>
        </p:txBody>
      </p:sp>
      <p:sp>
        <p:nvSpPr>
          <p:cNvPr id="167944" name="Line 8"/>
          <p:cNvSpPr>
            <a:spLocks noChangeShapeType="1"/>
          </p:cNvSpPr>
          <p:nvPr/>
        </p:nvSpPr>
        <p:spPr bwMode="auto">
          <a:xfrm>
            <a:off x="1500120" y="3962400"/>
            <a:ext cx="0" cy="1676400"/>
          </a:xfrm>
          <a:prstGeom prst="line">
            <a:avLst/>
          </a:prstGeom>
          <a:noFill/>
          <a:ln w="12700" cap="sq">
            <a:solidFill>
              <a:schemeClr val="tx1"/>
            </a:solidFill>
            <a:round/>
            <a:headEnd type="none" w="sm" len="sm"/>
            <a:tailEnd type="none" w="sm" len="sm"/>
          </a:ln>
          <a:effectLst/>
        </p:spPr>
        <p:txBody>
          <a:bodyPr/>
          <a:lstStyle/>
          <a:p>
            <a:endParaRPr lang="en-US"/>
          </a:p>
        </p:txBody>
      </p:sp>
      <p:sp>
        <p:nvSpPr>
          <p:cNvPr id="167945" name="Line 9"/>
          <p:cNvSpPr>
            <a:spLocks noChangeShapeType="1"/>
          </p:cNvSpPr>
          <p:nvPr/>
        </p:nvSpPr>
        <p:spPr bwMode="auto">
          <a:xfrm flipV="1">
            <a:off x="1500120" y="4604984"/>
            <a:ext cx="381000" cy="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67946" name="Text Box 10"/>
          <p:cNvSpPr txBox="1">
            <a:spLocks noChangeArrowheads="1"/>
          </p:cNvSpPr>
          <p:nvPr/>
        </p:nvSpPr>
        <p:spPr bwMode="auto">
          <a:xfrm>
            <a:off x="1905000" y="4414837"/>
            <a:ext cx="6705600" cy="2092881"/>
          </a:xfrm>
          <a:prstGeom prst="rect">
            <a:avLst/>
          </a:prstGeom>
          <a:noFill/>
          <a:ln w="12700" cap="sq">
            <a:noFill/>
            <a:miter lim="800000"/>
            <a:headEnd type="none" w="sm" len="sm"/>
            <a:tailEnd type="none" w="sm" len="sm"/>
          </a:ln>
          <a:effectLst/>
        </p:spPr>
        <p:txBody>
          <a:bodyPr>
            <a:spAutoFit/>
          </a:bodyPr>
          <a:lstStyle/>
          <a:p>
            <a:pPr marL="342900" indent="-342900" algn="just">
              <a:spcBef>
                <a:spcPct val="50000"/>
              </a:spcBef>
              <a:buFontTx/>
              <a:buAutoNum type="arabicPeriod"/>
            </a:pPr>
            <a:r>
              <a:rPr lang="id-ID" sz="2000" dirty="0"/>
              <a:t>Pemberian status/perlindungan hak kepemilikan atas temuan teknologi atau produksi barang baru berimplikasi terhadap peningkatan produktifitas dan efisiensi ekonomi</a:t>
            </a:r>
          </a:p>
          <a:p>
            <a:pPr marL="342900" indent="-342900" algn="just">
              <a:spcBef>
                <a:spcPct val="50000"/>
              </a:spcBef>
              <a:buFontTx/>
              <a:buAutoNum type="arabicPeriod"/>
            </a:pPr>
            <a:r>
              <a:rPr lang="id-ID" sz="2000" dirty="0"/>
              <a:t>Ketidakjelasan kepemilikan terhadap SDA menyebabkan terjadinya kecenderungan eksploitasi besar-besaran yang dalam jangka panjang akan menurunkan efisiensi ekonomi </a:t>
            </a:r>
          </a:p>
        </p:txBody>
      </p:sp>
      <p:sp>
        <p:nvSpPr>
          <p:cNvPr id="167947" name="Line 11"/>
          <p:cNvSpPr>
            <a:spLocks noChangeShapeType="1"/>
          </p:cNvSpPr>
          <p:nvPr/>
        </p:nvSpPr>
        <p:spPr bwMode="auto">
          <a:xfrm>
            <a:off x="1524000" y="5638800"/>
            <a:ext cx="381000" cy="0"/>
          </a:xfrm>
          <a:prstGeom prst="line">
            <a:avLst/>
          </a:prstGeom>
          <a:noFill/>
          <a:ln w="12700" cap="sq">
            <a:solidFill>
              <a:schemeClr val="tx1"/>
            </a:solidFill>
            <a:round/>
            <a:headEnd type="none" w="sm" len="sm"/>
            <a:tailEnd type="triangle" w="sm" len="sm"/>
          </a:ln>
          <a:effectLst/>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434477"/>
            <a:ext cx="10439400" cy="451723"/>
          </a:xfrm>
          <a:prstGeom prst="rect">
            <a:avLst/>
          </a:prstGeom>
          <a:noFill/>
        </p:spPr>
        <p:txBody>
          <a:bodyPr wrap="none" lIns="91440" tIns="45720" rIns="91440" bIns="45720">
            <a:prstTxWarp prst="textArchUp">
              <a:avLst>
                <a:gd name="adj" fmla="val 10808237"/>
              </a:avLst>
            </a:prstTxWarp>
            <a:spAutoFit/>
          </a:bodyPr>
          <a:lstStyle/>
          <a:p>
            <a:pPr algn="ct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BURUNG PAPUA</a:t>
            </a:r>
          </a:p>
          <a:p>
            <a:pPr algn="ctr"/>
            <a:r>
              <a:rPr lang="en-US"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BURUNG CENDRAWASIH</a:t>
            </a:r>
          </a:p>
          <a:p>
            <a:pPr algn="ct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SEKIAN DAN TERIMAKASIH</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Text Box 4"/>
          <p:cNvSpPr txBox="1">
            <a:spLocks noChangeArrowheads="1"/>
          </p:cNvSpPr>
          <p:nvPr/>
        </p:nvSpPr>
        <p:spPr bwMode="auto">
          <a:xfrm>
            <a:off x="1066800" y="762000"/>
            <a:ext cx="7772400" cy="6017032"/>
          </a:xfrm>
          <a:prstGeom prst="rect">
            <a:avLst/>
          </a:prstGeom>
          <a:noFill/>
          <a:ln w="12700" cap="sq">
            <a:noFill/>
            <a:miter lim="800000"/>
            <a:headEnd type="none" w="sm" len="sm"/>
            <a:tailEnd type="none" w="sm" len="sm"/>
          </a:ln>
          <a:effectLst/>
        </p:spPr>
        <p:txBody>
          <a:bodyPr wrap="square">
            <a:spAutoFit/>
          </a:bodyPr>
          <a:lstStyle/>
          <a:p>
            <a:pPr marL="174625" indent="-174625" algn="just">
              <a:spcBef>
                <a:spcPct val="25000"/>
              </a:spcBef>
              <a:buFontTx/>
              <a:buChar char="•"/>
            </a:pPr>
            <a:r>
              <a:rPr lang="id-ID" sz="2000" dirty="0">
                <a:solidFill>
                  <a:srgbClr val="0000FF"/>
                </a:solidFill>
              </a:rPr>
              <a:t>Banyak yang mengartikan property sebagai benda</a:t>
            </a:r>
            <a:r>
              <a:rPr lang="id-ID" sz="2000" dirty="0"/>
              <a:t> (a thing). </a:t>
            </a:r>
          </a:p>
          <a:p>
            <a:pPr marL="174625" indent="-174625" algn="just">
              <a:spcBef>
                <a:spcPct val="25000"/>
              </a:spcBef>
              <a:buFontTx/>
              <a:buChar char="•"/>
            </a:pPr>
            <a:r>
              <a:rPr lang="id-ID" sz="2000" dirty="0"/>
              <a:t>Namun penelusuran ilmiah oleh para ahli hukum, ekonomi, politik, dll, menunjukan bahwa </a:t>
            </a:r>
            <a:r>
              <a:rPr lang="id-ID" sz="2000" dirty="0">
                <a:solidFill>
                  <a:srgbClr val="FF3399"/>
                </a:solidFill>
              </a:rPr>
              <a:t>property merupakan hak atas sesuatu bukan sesuatu itu sendiri</a:t>
            </a:r>
            <a:r>
              <a:rPr lang="id-ID" sz="2000" dirty="0"/>
              <a:t>.  </a:t>
            </a:r>
          </a:p>
          <a:p>
            <a:pPr marL="174625" indent="-174625" algn="just">
              <a:spcBef>
                <a:spcPct val="25000"/>
              </a:spcBef>
              <a:buFontTx/>
              <a:buChar char="•"/>
            </a:pPr>
            <a:r>
              <a:rPr lang="id-ID" sz="2000" dirty="0"/>
              <a:t>Hak mengandung pengertian klaim atas sesuatu yang dapat ditegakan (enforceable) atau dihormati oleh pihak lain. Klaim atas sesuatu tanpa adanya perlindungan hukum atasnya atau tanpa bisa ditegakan tidak akan bermakna dan memberikan manfaat apa-apa. </a:t>
            </a:r>
          </a:p>
          <a:p>
            <a:pPr marL="174625" indent="-174625" algn="just">
              <a:spcBef>
                <a:spcPct val="25000"/>
              </a:spcBef>
              <a:buFontTx/>
              <a:buChar char="•"/>
            </a:pPr>
            <a:r>
              <a:rPr lang="id-ID" sz="2000" dirty="0"/>
              <a:t>Oleh karena itu, unsur terpenting dari property adalah penegakan (enforcement).</a:t>
            </a:r>
          </a:p>
          <a:p>
            <a:pPr marL="174625" indent="-174625" algn="just">
              <a:spcBef>
                <a:spcPct val="25000"/>
              </a:spcBef>
              <a:buFontTx/>
              <a:buChar char="•"/>
            </a:pPr>
            <a:r>
              <a:rPr lang="id-ID" sz="2000" dirty="0"/>
              <a:t>Walaupun pengertian property sudah mengandung makna hak (rights) tapi banyak ditemukan adanya penggandengan kata property dengan right sehingga muncul frase property rights (hak-hak kepemilikan). Ini merupakan penegasan atas kandungan makna hak yang ada dalam kata property. </a:t>
            </a:r>
          </a:p>
          <a:p>
            <a:pPr marL="174625" indent="-174625" algn="just">
              <a:spcBef>
                <a:spcPct val="25000"/>
              </a:spcBef>
              <a:buFontTx/>
              <a:buChar char="•"/>
            </a:pPr>
            <a:r>
              <a:rPr lang="id-ID" sz="2000" dirty="0"/>
              <a:t>Dengan kata lain, </a:t>
            </a:r>
            <a:r>
              <a:rPr lang="id-ID" sz="2000" dirty="0">
                <a:solidFill>
                  <a:srgbClr val="FF3399"/>
                </a:solidFill>
              </a:rPr>
              <a:t>property dapat diartikan sebagai kepemilikan atas sesuatu yang didalamnya terkandung makna hak untuk (paling tidak) mengambil manfaat dari sesuatu tersebut. </a:t>
            </a:r>
          </a:p>
        </p:txBody>
      </p:sp>
      <p:sp>
        <p:nvSpPr>
          <p:cNvPr id="144390" name="Text Box 6"/>
          <p:cNvSpPr txBox="1">
            <a:spLocks noChangeArrowheads="1"/>
          </p:cNvSpPr>
          <p:nvPr/>
        </p:nvSpPr>
        <p:spPr bwMode="auto">
          <a:xfrm>
            <a:off x="990600" y="228600"/>
            <a:ext cx="73152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PENGERTIAN PROPERTY RIGHTS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6" name="Text Box 4"/>
          <p:cNvSpPr txBox="1">
            <a:spLocks noChangeArrowheads="1"/>
          </p:cNvSpPr>
          <p:nvPr/>
        </p:nvSpPr>
        <p:spPr bwMode="auto">
          <a:xfrm>
            <a:off x="1143000" y="1143000"/>
            <a:ext cx="6858000" cy="1631216"/>
          </a:xfrm>
          <a:prstGeom prst="rect">
            <a:avLst/>
          </a:prstGeom>
          <a:noFill/>
          <a:ln w="12700" cap="sq">
            <a:noFill/>
            <a:miter lim="800000"/>
            <a:headEnd type="none" w="sm" len="sm"/>
            <a:tailEnd type="none" w="sm" len="sm"/>
          </a:ln>
          <a:effectLst/>
        </p:spPr>
        <p:txBody>
          <a:bodyPr>
            <a:spAutoFit/>
          </a:bodyPr>
          <a:lstStyle/>
          <a:p>
            <a:pPr algn="just"/>
            <a:r>
              <a:rPr lang="id-ID" sz="2000" dirty="0"/>
              <a:t>Karena </a:t>
            </a:r>
            <a:r>
              <a:rPr lang="id-ID" sz="2000" dirty="0">
                <a:solidFill>
                  <a:srgbClr val="FF3399"/>
                </a:solidFill>
              </a:rPr>
              <a:t>property merupakan hak yang harus ditegakan/dihormati</a:t>
            </a:r>
            <a:r>
              <a:rPr lang="id-ID" sz="2000" dirty="0"/>
              <a:t> oleh pihak lain, maka </a:t>
            </a:r>
            <a:r>
              <a:rPr lang="id-ID" sz="2000" dirty="0">
                <a:solidFill>
                  <a:srgbClr val="FF3399"/>
                </a:solidFill>
              </a:rPr>
              <a:t>property merupakan institusi/lembaga/aturan main</a:t>
            </a:r>
            <a:r>
              <a:rPr lang="id-ID" sz="2000" dirty="0"/>
              <a:t>, yang dalam penegakannya memerlukan badan/lembaga yang berwenang menjamin tegaknya hak-hak tersebut. </a:t>
            </a:r>
          </a:p>
        </p:txBody>
      </p:sp>
      <p:sp>
        <p:nvSpPr>
          <p:cNvPr id="151557" name="Text Box 5"/>
          <p:cNvSpPr txBox="1">
            <a:spLocks noChangeArrowheads="1"/>
          </p:cNvSpPr>
          <p:nvPr/>
        </p:nvSpPr>
        <p:spPr bwMode="auto">
          <a:xfrm>
            <a:off x="1143000" y="304800"/>
            <a:ext cx="57912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PENGERTIAN lanjutan....</a:t>
            </a:r>
          </a:p>
        </p:txBody>
      </p:sp>
      <p:sp>
        <p:nvSpPr>
          <p:cNvPr id="151558" name="Text Box 6"/>
          <p:cNvSpPr txBox="1">
            <a:spLocks noChangeArrowheads="1"/>
          </p:cNvSpPr>
          <p:nvPr/>
        </p:nvSpPr>
        <p:spPr bwMode="auto">
          <a:xfrm>
            <a:off x="1143000" y="2895600"/>
            <a:ext cx="6858000" cy="2246769"/>
          </a:xfrm>
          <a:prstGeom prst="rect">
            <a:avLst/>
          </a:prstGeom>
          <a:noFill/>
          <a:ln w="12700" cap="sq">
            <a:noFill/>
            <a:miter lim="800000"/>
            <a:headEnd type="none" w="sm" len="sm"/>
            <a:tailEnd type="none" w="sm" len="sm"/>
          </a:ln>
          <a:effectLst/>
        </p:spPr>
        <p:txBody>
          <a:bodyPr>
            <a:spAutoFit/>
          </a:bodyPr>
          <a:lstStyle/>
          <a:p>
            <a:pPr algn="just"/>
            <a:r>
              <a:rPr lang="id-ID" sz="2000" dirty="0"/>
              <a:t>Ada juga yang </a:t>
            </a:r>
            <a:r>
              <a:rPr lang="id-ID" sz="2000" dirty="0">
                <a:solidFill>
                  <a:srgbClr val="FF3399"/>
                </a:solidFill>
              </a:rPr>
              <a:t>beralasan mengapa property right perlu ditegakan</a:t>
            </a:r>
            <a:r>
              <a:rPr lang="id-ID" sz="2000" dirty="0"/>
              <a:t> karena </a:t>
            </a:r>
            <a:r>
              <a:rPr lang="id-ID" sz="2000" dirty="0">
                <a:solidFill>
                  <a:srgbClr val="FF3399"/>
                </a:solidFill>
              </a:rPr>
              <a:t>property dianggap sebagai hak azasi manusia</a:t>
            </a:r>
            <a:r>
              <a:rPr lang="id-ID" sz="2000" dirty="0"/>
              <a:t>. </a:t>
            </a:r>
            <a:r>
              <a:rPr lang="id-ID" sz="2000" dirty="0">
                <a:solidFill>
                  <a:srgbClr val="003399"/>
                </a:solidFill>
              </a:rPr>
              <a:t>Hak manusia untuk memiliki merupakan hak yang paling mendasar</a:t>
            </a:r>
            <a:r>
              <a:rPr lang="id-ID" sz="2000" dirty="0"/>
              <a:t>. Bila hak ini tidak ada, maka manusia kehilangan eksistensinya. </a:t>
            </a:r>
            <a:r>
              <a:rPr lang="id-ID" sz="2000" dirty="0">
                <a:solidFill>
                  <a:srgbClr val="FF0066"/>
                </a:solidFill>
              </a:rPr>
              <a:t>Oleh karena itu, pihak berwenang (pemerintah, lembaga adat, atau lembaga yang mendapatkan mandat) harus berupaya agar property manusia atas sesuatu bisa tegak.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Text Box 4"/>
          <p:cNvSpPr txBox="1">
            <a:spLocks noChangeArrowheads="1"/>
          </p:cNvSpPr>
          <p:nvPr/>
        </p:nvSpPr>
        <p:spPr bwMode="auto">
          <a:xfrm>
            <a:off x="990600" y="844689"/>
            <a:ext cx="7696200" cy="5632311"/>
          </a:xfrm>
          <a:prstGeom prst="rect">
            <a:avLst/>
          </a:prstGeom>
          <a:noFill/>
          <a:ln w="12700" cap="sq">
            <a:noFill/>
            <a:miter lim="800000"/>
            <a:headEnd type="none" w="sm" len="sm"/>
            <a:tailEnd type="none" w="sm" len="sm"/>
          </a:ln>
          <a:effectLst/>
        </p:spPr>
        <p:txBody>
          <a:bodyPr wrap="square">
            <a:spAutoFit/>
          </a:bodyPr>
          <a:lstStyle/>
          <a:p>
            <a:pPr marL="261938" indent="-261938" algn="just">
              <a:spcBef>
                <a:spcPct val="25000"/>
              </a:spcBef>
              <a:buFontTx/>
              <a:buChar char="•"/>
            </a:pPr>
            <a:r>
              <a:rPr lang="id-ID" sz="2000" dirty="0"/>
              <a:t>Property rights atau hak kepemilikan atas sesuatu mengandung pengertian </a:t>
            </a:r>
            <a:r>
              <a:rPr lang="id-ID" sz="2000" dirty="0">
                <a:solidFill>
                  <a:srgbClr val="FF0066"/>
                </a:solidFill>
              </a:rPr>
              <a:t>hak untuk mengakses</a:t>
            </a:r>
            <a:r>
              <a:rPr lang="id-ID" sz="2000" dirty="0"/>
              <a:t>, </a:t>
            </a:r>
            <a:r>
              <a:rPr lang="id-ID" sz="2000" dirty="0">
                <a:solidFill>
                  <a:srgbClr val="FF0066"/>
                </a:solidFill>
              </a:rPr>
              <a:t>memanfaatkan (utilize),</a:t>
            </a:r>
            <a:r>
              <a:rPr lang="id-ID" sz="2000" dirty="0"/>
              <a:t> </a:t>
            </a:r>
            <a:r>
              <a:rPr lang="id-ID" sz="2000" dirty="0">
                <a:solidFill>
                  <a:srgbClr val="FF0066"/>
                </a:solidFill>
              </a:rPr>
              <a:t>mengelola atas sesuatu, mengubah atau mentransfer sebagian atau seluruh hak atas sesuatu tersebut pada pihak lain</a:t>
            </a:r>
            <a:r>
              <a:rPr lang="id-ID" sz="2000" dirty="0"/>
              <a:t>. </a:t>
            </a:r>
          </a:p>
          <a:p>
            <a:pPr marL="261938" indent="-261938" algn="just">
              <a:spcBef>
                <a:spcPct val="25000"/>
              </a:spcBef>
              <a:buFontTx/>
              <a:buChar char="•"/>
            </a:pPr>
            <a:r>
              <a:rPr lang="id-ID" sz="2000" dirty="0"/>
              <a:t>Sesuatu yag dimaksud bisa berupa barang (fisik), jasa atau pengetahuan/informasi yang bersifat intangible. </a:t>
            </a:r>
          </a:p>
          <a:p>
            <a:pPr marL="261938" indent="-261938" algn="just">
              <a:spcBef>
                <a:spcPct val="25000"/>
              </a:spcBef>
              <a:buFontTx/>
              <a:buChar char="•"/>
            </a:pPr>
            <a:r>
              <a:rPr lang="id-ID" sz="2000" dirty="0"/>
              <a:t>Pengertian property seperti ini sangat dekat dengan menguasai sesuatu secara ekslusif.</a:t>
            </a:r>
          </a:p>
          <a:p>
            <a:pPr marL="261938" indent="-261938" algn="just">
              <a:spcBef>
                <a:spcPct val="25000"/>
              </a:spcBef>
              <a:buFontTx/>
              <a:buChar char="•"/>
            </a:pPr>
            <a:r>
              <a:rPr lang="id-ID" sz="2000" dirty="0"/>
              <a:t>Bromley (1989) mendefinisikan propety right sebagai hak untuk mendapatkan aliran laba/keuntungan secara aman (secure) karena orang lain respek terhadap aliran laba tersebut (terekait dengan transaksi). </a:t>
            </a:r>
          </a:p>
          <a:p>
            <a:pPr marL="261938" indent="-261938" algn="just">
              <a:spcBef>
                <a:spcPct val="25000"/>
              </a:spcBef>
              <a:buFontTx/>
              <a:buChar char="•"/>
            </a:pPr>
            <a:r>
              <a:rPr lang="id-ID" sz="2000" dirty="0"/>
              <a:t>Dari penjelasan di atas, property right merupakan klaim seseorang secara ekslusif atas sesuatu untuk memanfaatkan (utilize), mengelola atas sesuatu, mengubah atau mentransfer sebagian atau seluruh hak tersebut. Transfer bisa dalam bentuk menjual, menghibahkan, menyewakan, meminjamkan dll</a:t>
            </a:r>
          </a:p>
        </p:txBody>
      </p:sp>
      <p:sp>
        <p:nvSpPr>
          <p:cNvPr id="152581" name="Text Box 5"/>
          <p:cNvSpPr txBox="1">
            <a:spLocks noChangeArrowheads="1"/>
          </p:cNvSpPr>
          <p:nvPr/>
        </p:nvSpPr>
        <p:spPr bwMode="auto">
          <a:xfrm>
            <a:off x="914400" y="228600"/>
            <a:ext cx="54102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PENGERTIAN lanjutan....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Text Box 4"/>
          <p:cNvSpPr txBox="1">
            <a:spLocks noChangeArrowheads="1"/>
          </p:cNvSpPr>
          <p:nvPr/>
        </p:nvSpPr>
        <p:spPr bwMode="auto">
          <a:xfrm>
            <a:off x="1143000" y="1066800"/>
            <a:ext cx="6858000" cy="2938522"/>
          </a:xfrm>
          <a:prstGeom prst="rect">
            <a:avLst/>
          </a:prstGeom>
          <a:noFill/>
          <a:ln w="12700" cap="sq">
            <a:noFill/>
            <a:miter lim="800000"/>
            <a:headEnd type="none" w="sm" len="sm"/>
            <a:tailEnd type="none" w="sm" len="sm"/>
          </a:ln>
          <a:effectLst/>
        </p:spPr>
        <p:txBody>
          <a:bodyPr wrap="square">
            <a:spAutoFit/>
          </a:bodyPr>
          <a:lstStyle/>
          <a:p>
            <a:pPr marL="261938" indent="-261938" algn="just">
              <a:spcBef>
                <a:spcPct val="50000"/>
              </a:spcBef>
              <a:buFontTx/>
              <a:buChar char="•"/>
            </a:pPr>
            <a:r>
              <a:rPr lang="id-ID" sz="2000"/>
              <a:t>Property sangat penting dalam ekonomi karena berkaitan dengan kepastian pengusaan faktor-faktor produksi. </a:t>
            </a:r>
          </a:p>
          <a:p>
            <a:pPr marL="261938" indent="-261938" algn="just">
              <a:spcBef>
                <a:spcPct val="50000"/>
              </a:spcBef>
              <a:buFontTx/>
              <a:buChar char="•"/>
            </a:pPr>
            <a:r>
              <a:rPr lang="id-ID" sz="2000"/>
              <a:t>Faktor-faktor produksi harus mendapat prioritas utama untuk memperoleh kepastian karena kalau tidak proses produksi akan terganggu yang akan menyebabkan perekonomian macet.  </a:t>
            </a:r>
          </a:p>
          <a:p>
            <a:pPr marL="261938" indent="-261938" algn="just">
              <a:spcBef>
                <a:spcPct val="50000"/>
              </a:spcBef>
              <a:buFontTx/>
              <a:buChar char="•"/>
            </a:pPr>
            <a:r>
              <a:rPr lang="id-ID" sz="2000"/>
              <a:t>Karena itu, kepastian penguasaan atas lahan dan tenaga kerja sebagai faktor produksi utama telah mendapatkan perhatian penting dalam sejarah ekonomi dari masa ke masa. </a:t>
            </a:r>
          </a:p>
        </p:txBody>
      </p:sp>
      <p:sp>
        <p:nvSpPr>
          <p:cNvPr id="153605" name="Text Box 5"/>
          <p:cNvSpPr txBox="1">
            <a:spLocks noChangeArrowheads="1"/>
          </p:cNvSpPr>
          <p:nvPr/>
        </p:nvSpPr>
        <p:spPr bwMode="auto">
          <a:xfrm>
            <a:off x="990600" y="304800"/>
            <a:ext cx="58674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a:t>PENGERTIAN lanjutan....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9" name="Text Box 5"/>
          <p:cNvSpPr txBox="1">
            <a:spLocks noChangeArrowheads="1"/>
          </p:cNvSpPr>
          <p:nvPr/>
        </p:nvSpPr>
        <p:spPr bwMode="auto">
          <a:xfrm>
            <a:off x="990600" y="152400"/>
            <a:ext cx="56388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TEORI PROPERTY RIGHTS</a:t>
            </a:r>
          </a:p>
        </p:txBody>
      </p:sp>
      <p:sp>
        <p:nvSpPr>
          <p:cNvPr id="154630" name="Text Box 6"/>
          <p:cNvSpPr txBox="1">
            <a:spLocks noChangeArrowheads="1"/>
          </p:cNvSpPr>
          <p:nvPr/>
        </p:nvSpPr>
        <p:spPr bwMode="auto">
          <a:xfrm>
            <a:off x="990600" y="823094"/>
            <a:ext cx="7772400" cy="5501506"/>
          </a:xfrm>
          <a:prstGeom prst="rect">
            <a:avLst/>
          </a:prstGeom>
          <a:noFill/>
          <a:ln w="12700" cap="sq">
            <a:noFill/>
            <a:miter lim="800000"/>
            <a:headEnd type="none" w="sm" len="sm"/>
            <a:tailEnd type="none" w="sm" len="sm"/>
          </a:ln>
          <a:effectLst/>
        </p:spPr>
        <p:txBody>
          <a:bodyPr>
            <a:spAutoFit/>
          </a:bodyPr>
          <a:lstStyle/>
          <a:p>
            <a:pPr marL="174625" indent="-174625" algn="just">
              <a:spcBef>
                <a:spcPct val="50000"/>
              </a:spcBef>
              <a:buFontTx/>
              <a:buChar char="•"/>
            </a:pPr>
            <a:r>
              <a:rPr lang="id-ID" sz="1900" dirty="0"/>
              <a:t>Furubotn dan Richter (2000) melacak teori kepemilikan dan bermuara pada dua teori, yaitu teori kepemilikan individu dan teori kepemilikan sosial. </a:t>
            </a:r>
          </a:p>
          <a:p>
            <a:pPr marL="174625" indent="-174625" algn="just">
              <a:spcBef>
                <a:spcPct val="50000"/>
              </a:spcBef>
              <a:buFontTx/>
              <a:buChar char="•"/>
            </a:pPr>
            <a:r>
              <a:rPr lang="id-ID" sz="1900" dirty="0"/>
              <a:t>Teori kepemilikan individu merupakan penopang utama doktrin hak-hak alamiah (natural rights) dari ekonomi klasik yang mengarah pada lahirnya private property right/individualistis. </a:t>
            </a:r>
          </a:p>
          <a:p>
            <a:pPr marL="174625" indent="-174625" algn="just">
              <a:spcBef>
                <a:spcPct val="50000"/>
              </a:spcBef>
              <a:buFontTx/>
              <a:buChar char="•"/>
            </a:pPr>
            <a:r>
              <a:rPr lang="id-ID" sz="1900" dirty="0"/>
              <a:t>Sedangkan teori kepemilikan sosial mendorong lahirnya commons property atau state property yang dianut secara ekstrim oleh negara-negara sosialis. </a:t>
            </a:r>
            <a:endParaRPr lang="en-US" sz="1900" dirty="0" smtClean="0"/>
          </a:p>
          <a:p>
            <a:pPr marL="174625" indent="-174625" algn="just">
              <a:spcBef>
                <a:spcPct val="50000"/>
              </a:spcBef>
              <a:buFontTx/>
              <a:buChar char="•"/>
            </a:pPr>
            <a:r>
              <a:rPr lang="id-ID" sz="1900" dirty="0" smtClean="0"/>
              <a:t>Caporapo dan Levine (1992) menjelaskan dua teori yang berbeda mengenai property rights. </a:t>
            </a:r>
          </a:p>
          <a:p>
            <a:pPr marL="174625" indent="-174625" algn="just">
              <a:spcBef>
                <a:spcPct val="50000"/>
              </a:spcBef>
              <a:buFontTx/>
              <a:buChar char="•"/>
            </a:pPr>
            <a:r>
              <a:rPr lang="id-ID" sz="1900" dirty="0" smtClean="0"/>
              <a:t>Menurutnya, aliran positivis menganggap hak-hak kepemilikan lahir melalui sistem politik. Sistem politik/kekuasaan mendesain hak kepemilikan dan menegakannya melalui pengadilan hukum. </a:t>
            </a:r>
          </a:p>
          <a:p>
            <a:pPr marL="174625" indent="-174625" algn="just">
              <a:spcBef>
                <a:spcPct val="50000"/>
              </a:spcBef>
              <a:buFontTx/>
              <a:buChar char="•"/>
            </a:pPr>
            <a:r>
              <a:rPr lang="id-ID" sz="1900" dirty="0" smtClean="0"/>
              <a:t>Kedua, aliran alamiah yang mengatakan bahwa hak kepemilikan melekat pada seseorang sejak lahir. Kelahiran individu disertai dengan kelahiran atas hak-haknya yang tidak bisa dipisahkan. Ditegakan atau tidak melalui prose pengadilan hukum, hak bawaan lahir sejatinya harus ada.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Text Box 4"/>
          <p:cNvSpPr txBox="1">
            <a:spLocks noChangeArrowheads="1"/>
          </p:cNvSpPr>
          <p:nvPr/>
        </p:nvSpPr>
        <p:spPr bwMode="auto">
          <a:xfrm>
            <a:off x="914400" y="228600"/>
            <a:ext cx="65532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TEORI PROPERTY lanjutan....</a:t>
            </a:r>
          </a:p>
        </p:txBody>
      </p:sp>
      <p:sp>
        <p:nvSpPr>
          <p:cNvPr id="155653" name="Text Box 5"/>
          <p:cNvSpPr txBox="1">
            <a:spLocks noChangeArrowheads="1"/>
          </p:cNvSpPr>
          <p:nvPr/>
        </p:nvSpPr>
        <p:spPr bwMode="auto">
          <a:xfrm>
            <a:off x="990600" y="935772"/>
            <a:ext cx="7543800" cy="4093428"/>
          </a:xfrm>
          <a:prstGeom prst="rect">
            <a:avLst/>
          </a:prstGeom>
          <a:noFill/>
          <a:ln w="12700" cap="sq">
            <a:noFill/>
            <a:miter lim="800000"/>
            <a:headEnd type="none" w="sm" len="sm"/>
            <a:tailEnd type="none" w="sm" len="sm"/>
          </a:ln>
          <a:effectLst/>
        </p:spPr>
        <p:txBody>
          <a:bodyPr>
            <a:spAutoFit/>
          </a:bodyPr>
          <a:lstStyle/>
          <a:p>
            <a:pPr marL="174625" indent="-174625" algn="just">
              <a:spcBef>
                <a:spcPct val="50000"/>
              </a:spcBef>
              <a:buFontTx/>
              <a:buChar char="•"/>
            </a:pPr>
            <a:r>
              <a:rPr lang="id-ID" sz="2000" dirty="0"/>
              <a:t>Hak kepemilikan tidak merujuk pada hubungan antar manusia dengan sesuatu tapi hubungan antar manusia dengan manusia yang muncul dari keberadaan sesuatu dan penggunaannya. </a:t>
            </a:r>
          </a:p>
          <a:p>
            <a:pPr marL="174625" indent="-174625" algn="just">
              <a:spcBef>
                <a:spcPct val="50000"/>
              </a:spcBef>
              <a:buFontTx/>
              <a:buChar char="•"/>
            </a:pPr>
            <a:r>
              <a:rPr lang="id-ID" sz="2000" dirty="0"/>
              <a:t>Kepemilikan atas sesuatu menjadi penting manakala sesuatu tersebut bersifat langka. </a:t>
            </a:r>
          </a:p>
          <a:p>
            <a:pPr marL="174625" indent="-174625" algn="just">
              <a:spcBef>
                <a:spcPct val="50000"/>
              </a:spcBef>
              <a:buFontTx/>
              <a:buChar char="•"/>
            </a:pPr>
            <a:r>
              <a:rPr lang="id-ID" sz="2000" dirty="0"/>
              <a:t>Kepastian kepemilikan atas sesuatu yang langka sangat penting untuk dapat berlangsungnya proses transaksi. </a:t>
            </a:r>
          </a:p>
          <a:p>
            <a:pPr marL="174625" indent="-174625" algn="just">
              <a:spcBef>
                <a:spcPct val="50000"/>
              </a:spcBef>
              <a:buFontTx/>
              <a:buChar char="•"/>
            </a:pPr>
            <a:r>
              <a:rPr lang="id-ID" sz="2000" dirty="0"/>
              <a:t>Semakin tinggi kepastian tersebut, biaya transaksinya semakin rendah</a:t>
            </a:r>
          </a:p>
          <a:p>
            <a:pPr marL="174625" indent="-174625" algn="just">
              <a:spcBef>
                <a:spcPct val="50000"/>
              </a:spcBef>
              <a:buFontTx/>
              <a:buChar char="•"/>
            </a:pPr>
            <a:r>
              <a:rPr lang="id-ID" sz="2000" dirty="0"/>
              <a:t>Dalam konteks property rights, </a:t>
            </a:r>
            <a:r>
              <a:rPr lang="id-ID" sz="2000" dirty="0">
                <a:solidFill>
                  <a:srgbClr val="FF3399"/>
                </a:solidFill>
              </a:rPr>
              <a:t>biaya transaksi meliputi biaya transfer hak-hak kepemilikan dan perlindungan kepemilkan tersebut dari klaim pihak lain</a:t>
            </a:r>
            <a:endParaRPr lang="id-ID"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9" name="Text Box 7"/>
          <p:cNvSpPr txBox="1">
            <a:spLocks noChangeArrowheads="1"/>
          </p:cNvSpPr>
          <p:nvPr/>
        </p:nvSpPr>
        <p:spPr bwMode="auto">
          <a:xfrm>
            <a:off x="990600" y="228600"/>
            <a:ext cx="76200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KARAKTERISTIK ROPERTY RIGHTS</a:t>
            </a:r>
          </a:p>
        </p:txBody>
      </p:sp>
      <p:sp>
        <p:nvSpPr>
          <p:cNvPr id="156680" name="Text Box 8"/>
          <p:cNvSpPr txBox="1">
            <a:spLocks noChangeArrowheads="1"/>
          </p:cNvSpPr>
          <p:nvPr/>
        </p:nvSpPr>
        <p:spPr bwMode="auto">
          <a:xfrm>
            <a:off x="1066800" y="990600"/>
            <a:ext cx="7162800" cy="5078313"/>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sz="2400" dirty="0"/>
              <a:t>Tietenberg (1992) mengidentifikasi karakteristik property right sbb:</a:t>
            </a:r>
          </a:p>
          <a:p>
            <a:pPr marL="342900" indent="-342900" algn="just">
              <a:spcBef>
                <a:spcPct val="50000"/>
              </a:spcBef>
              <a:buFontTx/>
              <a:buAutoNum type="arabicPeriod"/>
            </a:pPr>
            <a:r>
              <a:rPr lang="id-ID" sz="2400" dirty="0">
                <a:solidFill>
                  <a:srgbClr val="FF0066"/>
                </a:solidFill>
              </a:rPr>
              <a:t>Ekslusivitas</a:t>
            </a:r>
            <a:r>
              <a:rPr lang="id-ID" sz="2400" dirty="0"/>
              <a:t>: pemanfaatan, nilai manfaat dari sesuatu dan biaya penegakan, secara ekslusif jatuh ke tangan pemilik termasuk keuntungan yang diperoleh dari transfer hak kepemilikan tersebut</a:t>
            </a:r>
          </a:p>
          <a:p>
            <a:pPr marL="342900" indent="-342900" algn="just">
              <a:spcBef>
                <a:spcPct val="50000"/>
              </a:spcBef>
              <a:buFontTx/>
              <a:buAutoNum type="arabicPeriod"/>
            </a:pPr>
            <a:r>
              <a:rPr lang="id-ID" sz="2400" dirty="0">
                <a:solidFill>
                  <a:srgbClr val="FF0066"/>
                </a:solidFill>
              </a:rPr>
              <a:t>Transferability</a:t>
            </a:r>
            <a:r>
              <a:rPr lang="id-ID" sz="2400" dirty="0"/>
              <a:t>: seluruh hak kepemilikan dapat dipindahkan dari satu pemilik ke pemilik yang lain secara suka rela melalui jual beli, sewa, hibah dll</a:t>
            </a:r>
          </a:p>
          <a:p>
            <a:pPr marL="342900" indent="-342900" algn="just">
              <a:spcBef>
                <a:spcPct val="50000"/>
              </a:spcBef>
              <a:buFontTx/>
              <a:buAutoNum type="arabicPeriod"/>
            </a:pPr>
            <a:r>
              <a:rPr lang="id-ID" sz="2400" dirty="0">
                <a:solidFill>
                  <a:srgbClr val="FF0066"/>
                </a:solidFill>
              </a:rPr>
              <a:t>Enforceability</a:t>
            </a:r>
            <a:r>
              <a:rPr lang="id-ID" sz="2400" dirty="0"/>
              <a:t>: hak kepemilikan bisa ditegakan, dihormati dan dijamin dari praktek perampasan/pembeslahan pihak lain.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97" name="Text Box 101"/>
          <p:cNvSpPr txBox="1">
            <a:spLocks noChangeArrowheads="1"/>
          </p:cNvSpPr>
          <p:nvPr/>
        </p:nvSpPr>
        <p:spPr bwMode="auto">
          <a:xfrm>
            <a:off x="914400" y="253425"/>
            <a:ext cx="5562600" cy="584775"/>
          </a:xfrm>
          <a:prstGeom prst="rect">
            <a:avLst/>
          </a:prstGeom>
          <a:noFill/>
          <a:ln w="12700" cap="sq">
            <a:noFill/>
            <a:miter lim="800000"/>
            <a:headEnd type="none" w="sm" len="sm"/>
            <a:tailEnd type="none" w="sm" len="sm"/>
          </a:ln>
          <a:effectLst/>
        </p:spPr>
        <p:txBody>
          <a:bodyPr wrap="square">
            <a:spAutoFit/>
          </a:bodyPr>
          <a:lstStyle/>
          <a:p>
            <a:pPr algn="just"/>
            <a:r>
              <a:rPr lang="id-ID" sz="3200" b="1" dirty="0"/>
              <a:t>TIPE </a:t>
            </a:r>
            <a:r>
              <a:rPr lang="en-US" sz="3200" b="1" dirty="0" smtClean="0"/>
              <a:t>P</a:t>
            </a:r>
            <a:r>
              <a:rPr lang="id-ID" sz="3200" b="1" dirty="0" smtClean="0"/>
              <a:t>ROPERTY </a:t>
            </a:r>
            <a:r>
              <a:rPr lang="id-ID" sz="3200" b="1" dirty="0"/>
              <a:t>RIGHTS</a:t>
            </a:r>
          </a:p>
        </p:txBody>
      </p:sp>
      <p:graphicFrame>
        <p:nvGraphicFramePr>
          <p:cNvPr id="157798" name="Group 102"/>
          <p:cNvGraphicFramePr>
            <a:graphicFrameLocks noGrp="1"/>
          </p:cNvGraphicFramePr>
          <p:nvPr/>
        </p:nvGraphicFramePr>
        <p:xfrm>
          <a:off x="1066801" y="1219200"/>
          <a:ext cx="7924799" cy="4643120"/>
        </p:xfrm>
        <a:graphic>
          <a:graphicData uri="http://schemas.openxmlformats.org/drawingml/2006/table">
            <a:tbl>
              <a:tblPr/>
              <a:tblGrid>
                <a:gridCol w="2231164"/>
                <a:gridCol w="1472013"/>
                <a:gridCol w="2067607"/>
                <a:gridCol w="2154015"/>
              </a:tblGrid>
              <a:tr h="457200">
                <a:tc rowSpan="2">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Tipe</a:t>
                      </a:r>
                      <a:endParaRPr kumimoji="0" lang="en-GB" sz="1600" b="0" i="0" u="none" strike="noStrike" cap="none" normalizeH="0" baseline="0" dirty="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Pemilik</a:t>
                      </a:r>
                      <a:endParaRPr kumimoji="0" lang="en-GB" sz="16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Pemilik/pemegang akses</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r>
              <a:tr h="406400">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Hak</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Kewajiban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Kepemilikan private</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Individu</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Akses, pemanfaatan, kontrol</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Mencegah pemanfaatan yang merugikan sosial</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35000">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Kepemilikan Bersama</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Kolektif</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Akses, pemanfaatan, kontrol (pengecualian kepada non pemilik)</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Merawat, mengatur tingkat pemanfaatan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0483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Kepemilikan Negara</a:t>
                      </a:r>
                      <a:endParaRPr kumimoji="0" lang="en-GB" sz="16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Negara/warga negara</a:t>
                      </a:r>
                      <a:endParaRPr kumimoji="0" lang="en-GB" sz="16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Akses, pemanfaatan, kontrol (menentukan aturan)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Menjaga tujuan/manfaat sosial</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4675">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Akses terbuka (tanpa kepemilikan)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Tidak ada </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smtClean="0">
                          <a:ln>
                            <a:noFill/>
                          </a:ln>
                          <a:solidFill>
                            <a:schemeClr val="tx1"/>
                          </a:solidFill>
                          <a:effectLst/>
                          <a:latin typeface="Arial" charset="0"/>
                          <a:cs typeface="Arial" charset="0"/>
                        </a:rPr>
                        <a:t>Pemanfaatan</a:t>
                      </a:r>
                      <a:endParaRPr kumimoji="0" lang="en-GB" sz="16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id-ID" sz="1600" b="0" i="0" u="none" strike="noStrike" cap="none" normalizeH="0" baseline="0" dirty="0" smtClean="0">
                          <a:ln>
                            <a:noFill/>
                          </a:ln>
                          <a:solidFill>
                            <a:schemeClr val="tx1"/>
                          </a:solidFill>
                          <a:effectLst/>
                          <a:latin typeface="Arial" charset="0"/>
                          <a:cs typeface="Arial" charset="0"/>
                        </a:rPr>
                        <a:t>Tidak ada</a:t>
                      </a:r>
                      <a:endParaRPr kumimoji="0" lang="en-GB" sz="16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57832" name="Text Box 136"/>
          <p:cNvSpPr txBox="1">
            <a:spLocks noChangeArrowheads="1"/>
          </p:cNvSpPr>
          <p:nvPr/>
        </p:nvSpPr>
        <p:spPr bwMode="auto">
          <a:xfrm>
            <a:off x="1066800" y="5943600"/>
            <a:ext cx="1676400" cy="336550"/>
          </a:xfrm>
          <a:prstGeom prst="rect">
            <a:avLst/>
          </a:prstGeom>
          <a:noFill/>
          <a:ln w="12700" cap="sq">
            <a:noFill/>
            <a:miter lim="800000"/>
            <a:headEnd type="none" w="sm" len="sm"/>
            <a:tailEnd type="none" w="sm" len="sm"/>
          </a:ln>
          <a:effectLst/>
        </p:spPr>
        <p:txBody>
          <a:bodyPr>
            <a:spAutoFit/>
          </a:bodyPr>
          <a:lstStyle/>
          <a:p>
            <a:pPr>
              <a:spcBef>
                <a:spcPct val="50000"/>
              </a:spcBef>
            </a:pPr>
            <a:r>
              <a:rPr lang="id-ID" sz="1600" dirty="0"/>
              <a:t>Hanna, 1995</a:t>
            </a:r>
            <a:endParaRPr lang="en-GB"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137</TotalTime>
  <Words>1798</Words>
  <Application>Microsoft Office PowerPoint</Application>
  <PresentationFormat>On-screen Show (4:3)</PresentationFormat>
  <Paragraphs>141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Rizal Bahtiar</dc:creator>
  <cp:lastModifiedBy>Yuki-chan</cp:lastModifiedBy>
  <cp:revision>5</cp:revision>
  <dcterms:created xsi:type="dcterms:W3CDTF">2011-05-01T12:56:41Z</dcterms:created>
  <dcterms:modified xsi:type="dcterms:W3CDTF">2011-06-20T16:05:10Z</dcterms:modified>
</cp:coreProperties>
</file>